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51" r:id="rId2"/>
    <p:sldId id="450" r:id="rId3"/>
    <p:sldId id="452" r:id="rId4"/>
    <p:sldId id="453" r:id="rId5"/>
    <p:sldId id="454" r:id="rId6"/>
    <p:sldId id="455" r:id="rId7"/>
    <p:sldId id="456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водный" id="{ABD30AE3-15F5-43F5-BE5C-418284A745E0}">
          <p14:sldIdLst>
            <p14:sldId id="451"/>
            <p14:sldId id="450"/>
            <p14:sldId id="452"/>
            <p14:sldId id="453"/>
            <p14:sldId id="454"/>
            <p14:sldId id="455"/>
            <p14:sldId id="456"/>
          </p14:sldIdLst>
        </p14:section>
        <p14:section name="Композиционные решения" id="{97F6ADD7-4120-4781-A4C6-3D48CA743635}">
          <p14:sldIdLst/>
        </p14:section>
        <p14:section name="Календарный период" id="{88743A23-4583-4FAD-927B-40973EAD4EDD}">
          <p14:sldIdLst/>
        </p14:section>
        <p14:section name="Круговая инфографика" id="{4F8D8489-B46F-4A78-B0EF-E2413E279863}">
          <p14:sldIdLst/>
        </p14:section>
        <p14:section name="Коллаж фото" id="{FFC61BC5-D326-4A8A-9600-770B6D480309}">
          <p14:sldIdLst/>
        </p14:section>
        <p14:section name="Этап, процесс" id="{C4A4E2E0-1FA3-411D-9104-061B54D1FA2E}">
          <p14:sldIdLst/>
        </p14:section>
        <p14:section name="Дорожная карта" id="{CA74C5ED-8076-4019-9EE5-447E93C1364C}">
          <p14:sldIdLst/>
        </p14:section>
        <p14:section name="Графики" id="{B90EFE9D-AB5B-406D-A804-A0C73D417078}">
          <p14:sldIdLst/>
        </p14:section>
        <p14:section name="Воронки" id="{E86CBDF6-7B61-4731-9381-08AC9B1D12FE}">
          <p14:sldIdLst/>
        </p14:section>
        <p14:section name="Лестинца инфографика" id="{4B94A233-2D51-4E1D-816F-13919A0CBE5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9E1"/>
    <a:srgbClr val="EB6225"/>
    <a:srgbClr val="F6F369"/>
    <a:srgbClr val="EBDF6B"/>
    <a:srgbClr val="FFFF66"/>
    <a:srgbClr val="8FA9D9"/>
    <a:srgbClr val="BE4C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82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50" b="1">
                <a:solidFill>
                  <a:schemeClr val="tx1"/>
                </a:solidFill>
                <a:latin typeface="+mn-lt"/>
                <a:cs typeface="Times New Roman" pitchFamily="18" charset="0"/>
              </a:defRPr>
            </a:pPr>
            <a:r>
              <a:rPr lang="ru-RU" sz="95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Уровень официально зарегистрированной безработицы
 по г.Н.Новгороду и Нижегородской области, %</a:t>
            </a:r>
          </a:p>
        </c:rich>
      </c:tx>
      <c:layout>
        <c:manualLayout>
          <c:xMode val="edge"/>
          <c:yMode val="edge"/>
          <c:x val="0.18142743930566982"/>
          <c:y val="5.2044870433408524E-3"/>
        </c:manualLayout>
      </c:layout>
      <c:overlay val="0"/>
      <c:spPr>
        <a:noFill/>
        <a:ln w="1419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6375773206248012E-2"/>
          <c:y val="0.25558727307092038"/>
          <c:w val="0.94689088397643772"/>
          <c:h val="0.63666055482053185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г.Н.Новгород</c:v>
                </c:pt>
              </c:strCache>
            </c:strRef>
          </c:tx>
          <c:spPr>
            <a:ln w="31750">
              <a:solidFill>
                <a:schemeClr val="accent3"/>
              </a:solidFill>
              <a:prstDash val="solid"/>
            </a:ln>
          </c:spPr>
          <c:marker>
            <c:symbol val="square"/>
            <c:size val="5"/>
            <c:spPr>
              <a:solidFill>
                <a:schemeClr val="bg1"/>
              </a:solidFill>
              <a:ln w="25400">
                <a:solidFill>
                  <a:schemeClr val="accent3"/>
                </a:solidFill>
                <a:prstDash val="solid"/>
              </a:ln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800" b="1">
                    <a:solidFill>
                      <a:schemeClr val="tx1"/>
                    </a:solidFill>
                    <a:latin typeface="+mn-lt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Sheet1!$BM$1:$BQ$1</c:f>
              <c:strCache>
                <c:ptCount val="5"/>
                <c:pt idx="0">
                  <c:v>на 1 июля 2023</c:v>
                </c:pt>
                <c:pt idx="1">
                  <c:v>на 1 октября 2023</c:v>
                </c:pt>
                <c:pt idx="2">
                  <c:v>на 1 января 2024</c:v>
                </c:pt>
                <c:pt idx="3">
                  <c:v>на 1 апреля 2024</c:v>
                </c:pt>
                <c:pt idx="4">
                  <c:v>на 1 июля 2024</c:v>
                </c:pt>
              </c:strCache>
            </c:strRef>
          </c:cat>
          <c:val>
            <c:numRef>
              <c:f>Sheet1!$BM$2:$BQ$2</c:f>
              <c:numCache>
                <c:formatCode>#,##0.00</c:formatCode>
                <c:ptCount val="5"/>
                <c:pt idx="0">
                  <c:v>0.34</c:v>
                </c:pt>
                <c:pt idx="1">
                  <c:v>0.33</c:v>
                </c:pt>
                <c:pt idx="2">
                  <c:v>0.3</c:v>
                </c:pt>
                <c:pt idx="3">
                  <c:v>0.26</c:v>
                </c:pt>
                <c:pt idx="4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A33-4C3A-B18A-5E26FF377FC3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Нижегородская область</c:v>
                </c:pt>
              </c:strCache>
            </c:strRef>
          </c:tx>
          <c:spPr>
            <a:ln w="25400">
              <a:solidFill>
                <a:schemeClr val="tx2"/>
              </a:solidFill>
              <a:prstDash val="solid"/>
            </a:ln>
          </c:spPr>
          <c:marker>
            <c:symbol val="circle"/>
            <c:size val="4"/>
            <c:spPr>
              <a:solidFill>
                <a:schemeClr val="bg1"/>
              </a:solidFill>
              <a:ln w="19050">
                <a:solidFill>
                  <a:srgbClr val="000080"/>
                </a:solidFill>
                <a:prstDash val="solid"/>
              </a:ln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anchor="b" anchorCtr="0"/>
              <a:lstStyle/>
              <a:p>
                <a:pPr>
                  <a:defRPr sz="800" b="1">
                    <a:solidFill>
                      <a:schemeClr val="tx1"/>
                    </a:solidFill>
                    <a:latin typeface="+mn-lt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Sheet1!$BM$1:$BQ$1</c:f>
              <c:strCache>
                <c:ptCount val="5"/>
                <c:pt idx="0">
                  <c:v>на 1 июля 2023</c:v>
                </c:pt>
                <c:pt idx="1">
                  <c:v>на 1 октября 2023</c:v>
                </c:pt>
                <c:pt idx="2">
                  <c:v>на 1 января 2024</c:v>
                </c:pt>
                <c:pt idx="3">
                  <c:v>на 1 апреля 2024</c:v>
                </c:pt>
                <c:pt idx="4">
                  <c:v>на 1 июля 2024</c:v>
                </c:pt>
              </c:strCache>
            </c:strRef>
          </c:cat>
          <c:val>
            <c:numRef>
              <c:f>Sheet1!$BM$3:$BQ$3</c:f>
              <c:numCache>
                <c:formatCode>#,##0.00</c:formatCode>
                <c:ptCount val="5"/>
                <c:pt idx="0">
                  <c:v>0.34</c:v>
                </c:pt>
                <c:pt idx="1">
                  <c:v>0.31</c:v>
                </c:pt>
                <c:pt idx="2">
                  <c:v>0.28000000000000003</c:v>
                </c:pt>
                <c:pt idx="3">
                  <c:v>0.25</c:v>
                </c:pt>
                <c:pt idx="4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A33-4C3A-B18A-5E26FF377F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9550848"/>
        <c:axId val="69553536"/>
      </c:lineChart>
      <c:catAx>
        <c:axId val="6955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7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>
                <a:solidFill>
                  <a:schemeClr val="tx1"/>
                </a:solidFill>
                <a:latin typeface="+mn-lt"/>
                <a:cs typeface="Times New Roman" pitchFamily="18" charset="0"/>
              </a:defRPr>
            </a:pPr>
            <a:endParaRPr lang="ru-RU"/>
          </a:p>
        </c:txPr>
        <c:crossAx val="69553536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69553536"/>
        <c:scaling>
          <c:orientation val="minMax"/>
          <c:max val="0.4"/>
          <c:min val="0.2"/>
        </c:scaling>
        <c:delete val="1"/>
        <c:axPos val="l"/>
        <c:numFmt formatCode="#,##0.00" sourceLinked="1"/>
        <c:majorTickMark val="out"/>
        <c:minorTickMark val="none"/>
        <c:tickLblPos val="none"/>
        <c:crossAx val="69550848"/>
        <c:crosses val="autoZero"/>
        <c:crossBetween val="between"/>
        <c:majorUnit val="1"/>
      </c:valAx>
      <c:spPr>
        <a:noFill/>
        <a:ln w="14194">
          <a:noFill/>
        </a:ln>
      </c:spPr>
    </c:plotArea>
    <c:legend>
      <c:legendPos val="r"/>
      <c:layout>
        <c:manualLayout>
          <c:xMode val="edge"/>
          <c:yMode val="edge"/>
          <c:x val="0.65881990802891965"/>
          <c:y val="0.23700232457994871"/>
          <c:w val="0.32153846249898282"/>
          <c:h val="0.14594754537002963"/>
        </c:manualLayout>
      </c:layout>
      <c:overlay val="0"/>
      <c:spPr>
        <a:noFill/>
        <a:ln w="14194">
          <a:noFill/>
        </a:ln>
      </c:spPr>
      <c:txPr>
        <a:bodyPr/>
        <a:lstStyle/>
        <a:p>
          <a:pPr>
            <a:defRPr sz="900">
              <a:solidFill>
                <a:schemeClr val="tx1"/>
              </a:solidFill>
              <a:latin typeface="+mn-lt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59" b="0" i="0" u="none" strike="noStrike" baseline="0">
          <a:solidFill>
            <a:srgbClr val="000000"/>
          </a:solidFill>
          <a:latin typeface="+mn-lt"/>
          <a:ea typeface="Times New Roman"/>
          <a:cs typeface="Times New Roman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50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r>
              <a:rPr lang="ru-RU" sz="95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Коэффициенты рождаемости, смертности и </a:t>
            </a:r>
            <a:endParaRPr lang="ru-RU" sz="95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>
              <a:defRPr sz="950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r>
              <a:rPr lang="ru-RU" sz="95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естественного </a:t>
            </a:r>
            <a:r>
              <a:rPr lang="ru-RU" sz="95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прироста, промилле</a:t>
            </a:r>
          </a:p>
        </c:rich>
      </c:tx>
      <c:layout>
        <c:manualLayout>
          <c:xMode val="edge"/>
          <c:yMode val="edge"/>
          <c:x val="0.21197627455137252"/>
          <c:y val="0"/>
        </c:manualLayout>
      </c:layout>
      <c:overlay val="0"/>
      <c:spPr>
        <a:noFill/>
        <a:ln w="14088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9799371445051727E-2"/>
          <c:y val="0.15931106738104231"/>
          <c:w val="0.89453630923237126"/>
          <c:h val="0.530432235984995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Родилось на 1000 человек населения</c:v>
                </c:pt>
              </c:strCache>
            </c:strRef>
          </c:tx>
          <c:spPr>
            <a:ln w="25400">
              <a:solidFill>
                <a:schemeClr val="accent3"/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bg1"/>
              </a:solidFill>
              <a:ln w="19050">
                <a:solidFill>
                  <a:schemeClr val="accent3"/>
                </a:solidFill>
                <a:prstDash val="solid"/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b" anchorCtr="1">
                <a:spAutoFit/>
              </a:bodyPr>
              <a:lstStyle/>
              <a:p>
                <a:pPr>
                  <a:defRPr sz="800" b="1">
                    <a:solidFill>
                      <a:schemeClr val="tx1"/>
                    </a:solidFill>
                    <a:latin typeface="+mn-lt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Sheet1!$A$65:$A$69</c:f>
              <c:strCache>
                <c:ptCount val="5"/>
                <c:pt idx="0">
                  <c:v>январь-июнь 
2023</c:v>
                </c:pt>
                <c:pt idx="1">
                  <c:v>январь-сентябрь 
2023</c:v>
                </c:pt>
                <c:pt idx="2">
                  <c:v>январь-декабрь 
2023</c:v>
                </c:pt>
                <c:pt idx="3">
                  <c:v>январь-март 
2024</c:v>
                </c:pt>
                <c:pt idx="4">
                  <c:v>январь-июнь 
2024</c:v>
                </c:pt>
              </c:strCache>
            </c:strRef>
          </c:cat>
          <c:val>
            <c:numRef>
              <c:f>Sheet1!$B$65:$B$69</c:f>
              <c:numCache>
                <c:formatCode>General</c:formatCode>
                <c:ptCount val="5"/>
                <c:pt idx="0" formatCode="#\ ##0.0">
                  <c:v>7.6</c:v>
                </c:pt>
                <c:pt idx="1">
                  <c:v>7.9</c:v>
                </c:pt>
                <c:pt idx="2">
                  <c:v>7.9</c:v>
                </c:pt>
                <c:pt idx="3">
                  <c:v>7.4</c:v>
                </c:pt>
                <c:pt idx="4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781-420A-AAAD-495DC905230C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Умерло на 1000 человек населения</c:v>
                </c:pt>
              </c:strCache>
            </c:strRef>
          </c:tx>
          <c:spPr>
            <a:ln w="25400">
              <a:solidFill>
                <a:schemeClr val="accent1"/>
              </a:solidFill>
              <a:prstDash val="solid"/>
            </a:ln>
          </c:spPr>
          <c:marker>
            <c:symbol val="diamond"/>
            <c:size val="6"/>
            <c:spPr>
              <a:solidFill>
                <a:schemeClr val="bg1"/>
              </a:solidFill>
              <a:ln w="19050">
                <a:solidFill>
                  <a:schemeClr val="accent1"/>
                </a:solidFill>
                <a:prstDash val="solid"/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>
                  <a:defRPr sz="800" b="1">
                    <a:solidFill>
                      <a:schemeClr val="tx1"/>
                    </a:solidFill>
                    <a:latin typeface="+mn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Sheet1!$A$65:$A$69</c:f>
              <c:strCache>
                <c:ptCount val="5"/>
                <c:pt idx="0">
                  <c:v>январь-июнь 
2023</c:v>
                </c:pt>
                <c:pt idx="1">
                  <c:v>январь-сентябрь 
2023</c:v>
                </c:pt>
                <c:pt idx="2">
                  <c:v>январь-декабрь 
2023</c:v>
                </c:pt>
                <c:pt idx="3">
                  <c:v>январь-март 
2024</c:v>
                </c:pt>
                <c:pt idx="4">
                  <c:v>январь-июнь 
2024</c:v>
                </c:pt>
              </c:strCache>
            </c:strRef>
          </c:cat>
          <c:val>
            <c:numRef>
              <c:f>Sheet1!$C$65:$C$69</c:f>
              <c:numCache>
                <c:formatCode>General</c:formatCode>
                <c:ptCount val="5"/>
                <c:pt idx="0" formatCode="#\ ##0.0">
                  <c:v>13.5</c:v>
                </c:pt>
                <c:pt idx="1">
                  <c:v>13.1</c:v>
                </c:pt>
                <c:pt idx="2" formatCode="#\ ##0.0">
                  <c:v>13.4</c:v>
                </c:pt>
                <c:pt idx="3">
                  <c:v>14.5</c:v>
                </c:pt>
                <c:pt idx="4" formatCode="#\ ##0.0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781-420A-AAAD-495DC90523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Естественный прирост на 1000 человек населения</c:v>
                </c:pt>
              </c:strCache>
            </c:strRef>
          </c:tx>
          <c:spPr>
            <a:ln w="25400">
              <a:solidFill>
                <a:schemeClr val="tx2"/>
              </a:solidFill>
              <a:prstDash val="solid"/>
            </a:ln>
          </c:spPr>
          <c:marker>
            <c:symbol val="triangle"/>
            <c:size val="6"/>
            <c:spPr>
              <a:solidFill>
                <a:schemeClr val="bg1"/>
              </a:solidFill>
              <a:ln w="19050">
                <a:solidFill>
                  <a:schemeClr val="tx2"/>
                </a:solidFill>
                <a:prstDash val="solid"/>
              </a:ln>
            </c:spPr>
          </c:marker>
          <c:dLbls>
            <c:spPr>
              <a:noFill/>
              <a:ln w="14088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Sheet1!$A$65:$A$69</c:f>
              <c:strCache>
                <c:ptCount val="5"/>
                <c:pt idx="0">
                  <c:v>январь-июнь 
2023</c:v>
                </c:pt>
                <c:pt idx="1">
                  <c:v>январь-сентябрь 
2023</c:v>
                </c:pt>
                <c:pt idx="2">
                  <c:v>январь-декабрь 
2023</c:v>
                </c:pt>
                <c:pt idx="3">
                  <c:v>январь-март 
2024</c:v>
                </c:pt>
                <c:pt idx="4">
                  <c:v>январь-июнь 
2024</c:v>
                </c:pt>
              </c:strCache>
            </c:strRef>
          </c:cat>
          <c:val>
            <c:numRef>
              <c:f>Sheet1!$D$65:$D$69</c:f>
              <c:numCache>
                <c:formatCode>General</c:formatCode>
                <c:ptCount val="5"/>
                <c:pt idx="0" formatCode="#\ ##0.0">
                  <c:v>-5.9</c:v>
                </c:pt>
                <c:pt idx="1">
                  <c:v>-5.2</c:v>
                </c:pt>
                <c:pt idx="2" formatCode="#\ ##0.0">
                  <c:v>-5.5</c:v>
                </c:pt>
                <c:pt idx="3">
                  <c:v>-7.1</c:v>
                </c:pt>
                <c:pt idx="4" formatCode="#\ ##0.0">
                  <c:v>-6.2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781-420A-AAAD-495DC90523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9614976"/>
        <c:axId val="69620864"/>
      </c:lineChart>
      <c:catAx>
        <c:axId val="6961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76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endParaRPr lang="ru-RU"/>
          </a:p>
        </c:txPr>
        <c:crossAx val="69620864"/>
        <c:crossesAt val="3"/>
        <c:auto val="0"/>
        <c:lblAlgn val="ctr"/>
        <c:lblOffset val="0"/>
        <c:tickLblSkip val="1"/>
        <c:tickMarkSkip val="1"/>
        <c:noMultiLvlLbl val="0"/>
      </c:catAx>
      <c:valAx>
        <c:axId val="69620864"/>
        <c:scaling>
          <c:orientation val="minMax"/>
          <c:max val="20"/>
          <c:min val="-12"/>
        </c:scaling>
        <c:delete val="1"/>
        <c:axPos val="l"/>
        <c:numFmt formatCode="#\ ##0.0" sourceLinked="1"/>
        <c:majorTickMark val="out"/>
        <c:minorTickMark val="none"/>
        <c:tickLblPos val="none"/>
        <c:crossAx val="69614976"/>
        <c:crosses val="autoZero"/>
        <c:crossBetween val="between"/>
        <c:majorUnit val="2"/>
      </c:valAx>
      <c:spPr>
        <a:noFill/>
        <a:ln w="14088">
          <a:noFill/>
        </a:ln>
      </c:spPr>
    </c:plotArea>
    <c:legend>
      <c:legendPos val="b"/>
      <c:layout>
        <c:manualLayout>
          <c:xMode val="edge"/>
          <c:yMode val="edge"/>
          <c:x val="0.1659005939960754"/>
          <c:y val="0.7601386794019056"/>
          <c:w val="0.75403408911235459"/>
          <c:h val="0.20859739216525952"/>
        </c:manualLayout>
      </c:layout>
      <c:overlay val="0"/>
      <c:spPr>
        <a:solidFill>
          <a:srgbClr val="FFFFFF"/>
        </a:solidFill>
        <a:ln w="14088">
          <a:noFill/>
        </a:ln>
      </c:spPr>
      <c:txPr>
        <a:bodyPr/>
        <a:lstStyle/>
        <a:p>
          <a:pPr>
            <a:defRPr sz="900" b="0" i="0" u="none" strike="noStrike" baseline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55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950" b="1" i="0" u="none" strike="noStrike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95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Замещение естественной убыли населения </a:t>
            </a:r>
            <a:br>
              <a:rPr lang="ru-RU" sz="95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95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миграционным приростом, %</a:t>
            </a:r>
          </a:p>
        </c:rich>
      </c:tx>
      <c:layout>
        <c:manualLayout>
          <c:xMode val="edge"/>
          <c:yMode val="edge"/>
          <c:x val="0.26419855306786244"/>
          <c:y val="1.6640245488327741E-2"/>
        </c:manualLayout>
      </c:layout>
      <c:overlay val="0"/>
      <c:spPr>
        <a:noFill/>
        <a:ln w="14742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017411797282197"/>
          <c:y val="0.25416273735666767"/>
          <c:w val="0.78256213090548699"/>
          <c:h val="0.56610157336890365"/>
        </c:manualLayout>
      </c:layout>
      <c:areaChart>
        <c:grouping val="standard"/>
        <c:varyColors val="0"/>
        <c:ser>
          <c:idx val="0"/>
          <c:order val="1"/>
          <c:spPr>
            <a:solidFill>
              <a:schemeClr val="accent5"/>
            </a:solidFill>
            <a:ln w="7371">
              <a:solidFill>
                <a:srgbClr val="000000"/>
              </a:solidFill>
              <a:prstDash val="solid"/>
            </a:ln>
          </c:spPr>
          <c:dLbls>
            <c:dLbl>
              <c:idx val="8"/>
              <c:layout>
                <c:manualLayout>
                  <c:x val="0.42214027249052943"/>
                  <c:y val="-0.29651571530180754"/>
                </c:manualLayout>
              </c:layout>
              <c:tx>
                <c:rich>
                  <a:bodyPr/>
                  <a:lstStyle/>
                  <a:p>
                    <a:r>
                      <a:rPr lang="en-US" sz="9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100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526416115215674E-2"/>
                      <c:h val="3.56339294086435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32E7-4610-A00D-E64C30154971}"/>
                </c:ext>
              </c:extLst>
            </c:dLbl>
            <c:spPr>
              <a:noFill/>
              <a:ln w="14742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  <c:dispRSqr val="0"/>
            <c:dispEq val="0"/>
          </c:trendline>
          <c:cat>
            <c:strRef>
              <c:f>Sheet1!$A$34:$A$51</c:f>
              <c:strCache>
                <c:ptCount val="18"/>
                <c:pt idx="0">
                  <c:v>янв-март 2020</c:v>
                </c:pt>
                <c:pt idx="1">
                  <c:v>янв.-июнь 2020</c:v>
                </c:pt>
                <c:pt idx="2">
                  <c:v>янв.-сент. 2020</c:v>
                </c:pt>
                <c:pt idx="3">
                  <c:v>янв-дек. 2020</c:v>
                </c:pt>
                <c:pt idx="4">
                  <c:v>янв-март 2021</c:v>
                </c:pt>
                <c:pt idx="5">
                  <c:v>янв.-июнь 2021</c:v>
                </c:pt>
                <c:pt idx="6">
                  <c:v>янв.-сент. 2021</c:v>
                </c:pt>
                <c:pt idx="7">
                  <c:v>янв-дек. 2021</c:v>
                </c:pt>
                <c:pt idx="8">
                  <c:v>янв-март 2022</c:v>
                </c:pt>
                <c:pt idx="9">
                  <c:v>янв.-июнь 2022</c:v>
                </c:pt>
                <c:pt idx="10">
                  <c:v>янв.-сент. 2022</c:v>
                </c:pt>
                <c:pt idx="11">
                  <c:v>янв-дек. 2022</c:v>
                </c:pt>
                <c:pt idx="12">
                  <c:v>янв-март 2023</c:v>
                </c:pt>
                <c:pt idx="13">
                  <c:v>янв.-июнь 2023</c:v>
                </c:pt>
                <c:pt idx="14">
                  <c:v>янв.-сент. 2023</c:v>
                </c:pt>
                <c:pt idx="15">
                  <c:v>янв-дек. 2023</c:v>
                </c:pt>
                <c:pt idx="16">
                  <c:v>янв-март 2024</c:v>
                </c:pt>
                <c:pt idx="17">
                  <c:v>янв-июнь 2024</c:v>
                </c:pt>
              </c:strCache>
            </c:strRef>
          </c:cat>
          <c:val>
            <c:numRef>
              <c:f>Sheet1!$C$34:$C$51</c:f>
              <c:numCache>
                <c:formatCode>General</c:formatCode>
                <c:ptCount val="1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32E7-4610-A00D-E64C301549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72905856"/>
        <c:axId val="72921472"/>
      </c:areaChart>
      <c:areaChart>
        <c:grouping val="stacked"/>
        <c:varyColors val="0"/>
        <c:ser>
          <c:idx val="1"/>
          <c:order val="0"/>
          <c:spPr>
            <a:solidFill>
              <a:srgbClr val="FFFFFF"/>
            </a:solidFill>
            <a:ln w="7371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2.5053590832358478E-2"/>
                  <c:y val="-0.267216162872871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2E7-4610-A00D-E64C3015497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2E7-4610-A00D-E64C3015497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2E7-4610-A00D-E64C30154971}"/>
                </c:ext>
              </c:extLst>
            </c:dLbl>
            <c:dLbl>
              <c:idx val="3"/>
              <c:layout>
                <c:manualLayout>
                  <c:x val="-2.5053590832358478E-2"/>
                  <c:y val="-5.8090470189754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2E7-4610-A00D-E64C30154971}"/>
                </c:ext>
              </c:extLst>
            </c:dLbl>
            <c:dLbl>
              <c:idx val="4"/>
              <c:layout>
                <c:manualLayout>
                  <c:x val="-1.5943194166046309E-2"/>
                  <c:y val="-9.2944752303607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2E7-4610-A00D-E64C3015497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32E7-4610-A00D-E64C30154971}"/>
                </c:ext>
              </c:extLst>
            </c:dLbl>
            <c:dLbl>
              <c:idx val="6"/>
              <c:layout>
                <c:manualLayout>
                  <c:x val="-2.0498392499202392E-2"/>
                  <c:y val="-5.8090470189754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2E7-4610-A00D-E64C30154971}"/>
                </c:ext>
              </c:extLst>
            </c:dLbl>
            <c:dLbl>
              <c:idx val="7"/>
              <c:layout>
                <c:manualLayout>
                  <c:x val="-2.277599166578049E-3"/>
                  <c:y val="-8.1326658265656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32E7-4610-A00D-E64C3015497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2E7-4610-A00D-E64C3015497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55-420F-ABFC-36190543C2B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A7-4EA5-A610-45A24ED1AF62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4B-48A3-938F-FDE33BD8F153}"/>
                </c:ext>
              </c:extLst>
            </c:dLbl>
            <c:dLbl>
              <c:idx val="12"/>
              <c:layout>
                <c:manualLayout>
                  <c:x val="2.7331189998936536E-2"/>
                  <c:y val="-7.8422134756168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E-4B1E-982F-4A2A8BF1020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D7-4CE8-A87D-23E2FC1BBB3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F0-44AB-9094-53CCA0456CA5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62-4FF5-BE05-5CE5DC9BB6D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02-4C8C-AFDB-A50D3D7904C7}"/>
                </c:ext>
              </c:extLst>
            </c:dLbl>
            <c:dLbl>
              <c:idx val="17"/>
              <c:layout>
                <c:manualLayout>
                  <c:x val="1.3665594999468261E-2"/>
                  <c:y val="-8.71357052846318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62-4B1A-BBDC-873D9D63C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t" anchorCtr="0">
                <a:spAutoFit/>
              </a:bodyPr>
              <a:lstStyle/>
              <a:p>
                <a:pPr>
                  <a:defRPr sz="800" b="1">
                    <a:solidFill>
                      <a:schemeClr val="tx1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Sheet1!$A$34:$A$51</c:f>
              <c:strCache>
                <c:ptCount val="18"/>
                <c:pt idx="0">
                  <c:v>янв-март 2020</c:v>
                </c:pt>
                <c:pt idx="1">
                  <c:v>янв.-июнь 2020</c:v>
                </c:pt>
                <c:pt idx="2">
                  <c:v>янв.-сент. 2020</c:v>
                </c:pt>
                <c:pt idx="3">
                  <c:v>янв-дек. 2020</c:v>
                </c:pt>
                <c:pt idx="4">
                  <c:v>янв-март 2021</c:v>
                </c:pt>
                <c:pt idx="5">
                  <c:v>янв.-июнь 2021</c:v>
                </c:pt>
                <c:pt idx="6">
                  <c:v>янв.-сент. 2021</c:v>
                </c:pt>
                <c:pt idx="7">
                  <c:v>янв-дек. 2021</c:v>
                </c:pt>
                <c:pt idx="8">
                  <c:v>янв-март 2022</c:v>
                </c:pt>
                <c:pt idx="9">
                  <c:v>янв.-июнь 2022</c:v>
                </c:pt>
                <c:pt idx="10">
                  <c:v>янв.-сент. 2022</c:v>
                </c:pt>
                <c:pt idx="11">
                  <c:v>янв-дек. 2022</c:v>
                </c:pt>
                <c:pt idx="12">
                  <c:v>янв-март 2023</c:v>
                </c:pt>
                <c:pt idx="13">
                  <c:v>янв.-июнь 2023</c:v>
                </c:pt>
                <c:pt idx="14">
                  <c:v>янв.-сент. 2023</c:v>
                </c:pt>
                <c:pt idx="15">
                  <c:v>янв-дек. 2023</c:v>
                </c:pt>
                <c:pt idx="16">
                  <c:v>янв-март 2024</c:v>
                </c:pt>
                <c:pt idx="17">
                  <c:v>янв-июнь 2024</c:v>
                </c:pt>
              </c:strCache>
            </c:strRef>
          </c:cat>
          <c:val>
            <c:numRef>
              <c:f>Sheet1!$B$34:$B$51</c:f>
              <c:numCache>
                <c:formatCode>General</c:formatCode>
                <c:ptCount val="18"/>
                <c:pt idx="0">
                  <c:v>95.2</c:v>
                </c:pt>
                <c:pt idx="1">
                  <c:v>0</c:v>
                </c:pt>
                <c:pt idx="2">
                  <c:v>0</c:v>
                </c:pt>
                <c:pt idx="3">
                  <c:v>13.2</c:v>
                </c:pt>
                <c:pt idx="4">
                  <c:v>26.2</c:v>
                </c:pt>
                <c:pt idx="5">
                  <c:v>0</c:v>
                </c:pt>
                <c:pt idx="6">
                  <c:v>10.8</c:v>
                </c:pt>
                <c:pt idx="7">
                  <c:v>20.6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21.4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2E7-4610-A00D-E64C301549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1843">
              <a:solidFill>
                <a:srgbClr val="000000"/>
              </a:solidFill>
              <a:prstDash val="dash"/>
            </a:ln>
          </c:spPr>
        </c:dropLines>
        <c:axId val="72923392"/>
        <c:axId val="73496832"/>
      </c:areaChart>
      <c:catAx>
        <c:axId val="7290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843">
            <a:solidFill>
              <a:srgbClr val="000000"/>
            </a:solidFill>
            <a:prstDash val="solid"/>
          </a:ln>
        </c:spPr>
        <c:txPr>
          <a:bodyPr rot="-2100000" vert="horz" anchor="t" anchorCtr="1"/>
          <a:lstStyle/>
          <a:p>
            <a:pPr rtl="0">
              <a:defRPr sz="900" b="0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endParaRPr lang="ru-RU"/>
          </a:p>
        </c:txPr>
        <c:crossAx val="72921472"/>
        <c:crossesAt val="0"/>
        <c:auto val="0"/>
        <c:lblAlgn val="ctr"/>
        <c:lblOffset val="50"/>
        <c:tickLblSkip val="1"/>
        <c:tickMarkSkip val="1"/>
        <c:noMultiLvlLbl val="0"/>
      </c:catAx>
      <c:valAx>
        <c:axId val="72921472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72905856"/>
        <c:crosses val="autoZero"/>
        <c:crossBetween val="midCat"/>
        <c:majorUnit val="30"/>
        <c:minorUnit val="20"/>
      </c:valAx>
      <c:catAx>
        <c:axId val="72923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3496832"/>
        <c:crossesAt val="0"/>
        <c:auto val="1"/>
        <c:lblAlgn val="ctr"/>
        <c:lblOffset val="100"/>
        <c:noMultiLvlLbl val="0"/>
      </c:catAx>
      <c:valAx>
        <c:axId val="73496832"/>
        <c:scaling>
          <c:orientation val="minMax"/>
          <c:max val="300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72923392"/>
        <c:crosses val="max"/>
        <c:crossBetween val="midCat"/>
        <c:majorUnit val="50"/>
        <c:minorUnit val="10"/>
      </c:valAx>
      <c:spPr>
        <a:noFill/>
        <a:ln w="1474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8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17453274911649E-2"/>
          <c:y val="0.22424311315930512"/>
          <c:w val="0.94532416339166658"/>
          <c:h val="0.51170952114975288"/>
        </c:manualLayout>
      </c:layout>
      <c:lineChart>
        <c:grouping val="standard"/>
        <c:varyColors val="0"/>
        <c:ser>
          <c:idx val="0"/>
          <c:order val="0"/>
          <c:tx>
            <c:strRef>
              <c:f>Sheet1!$B$55</c:f>
              <c:strCache>
                <c:ptCount val="1"/>
                <c:pt idx="0">
                  <c:v>прибыль прибыльных организаций</c:v>
                </c:pt>
              </c:strCache>
            </c:strRef>
          </c:tx>
          <c:spPr>
            <a:ln w="22225">
              <a:solidFill>
                <a:schemeClr val="accent6"/>
              </a:solidFill>
              <a:prstDash val="solid"/>
            </a:ln>
          </c:spPr>
          <c:marker>
            <c:symbol val="square"/>
            <c:size val="6"/>
            <c:spPr>
              <a:solidFill>
                <a:schemeClr val="accent6"/>
              </a:solidFill>
              <a:ln w="19050">
                <a:noFill/>
                <a:prstDash val="solid"/>
              </a:ln>
            </c:spPr>
          </c:marker>
          <c:dLbls>
            <c:dLbl>
              <c:idx val="1"/>
              <c:layout>
                <c:manualLayout>
                  <c:x val="-6.8164866754060346E-2"/>
                  <c:y val="3.7637451103729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3D-4D4B-B57F-F7256CFC3C08}"/>
                </c:ext>
              </c:extLst>
            </c:dLbl>
            <c:dLbl>
              <c:idx val="2"/>
              <c:layout>
                <c:manualLayout>
                  <c:x val="-4.6602249337543922E-2"/>
                  <c:y val="4.15286244824663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00-43F8-8E69-E8C5E9A61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Sheet1!$A$112:$A$117</c:f>
              <c:strCache>
                <c:ptCount val="6"/>
                <c:pt idx="0">
                  <c:v>январь 2024</c:v>
                </c:pt>
                <c:pt idx="1">
                  <c:v>январь-февраль 2024</c:v>
                </c:pt>
                <c:pt idx="2">
                  <c:v>январь-март 2024</c:v>
                </c:pt>
                <c:pt idx="3">
                  <c:v>январь-апрель 2024</c:v>
                </c:pt>
                <c:pt idx="4">
                  <c:v>январь-май 2024</c:v>
                </c:pt>
                <c:pt idx="5">
                  <c:v>январь-июнь 2024</c:v>
                </c:pt>
              </c:strCache>
            </c:strRef>
          </c:cat>
          <c:val>
            <c:numRef>
              <c:f>Sheet1!$B$112:$B$117</c:f>
              <c:numCache>
                <c:formatCode>#\ ##0.0</c:formatCode>
                <c:ptCount val="6"/>
                <c:pt idx="0">
                  <c:v>167.3</c:v>
                </c:pt>
                <c:pt idx="1">
                  <c:v>101.9</c:v>
                </c:pt>
                <c:pt idx="2">
                  <c:v>108.7</c:v>
                </c:pt>
                <c:pt idx="3" formatCode="General">
                  <c:v>95.2</c:v>
                </c:pt>
                <c:pt idx="4" formatCode="General">
                  <c:v>86.1</c:v>
                </c:pt>
                <c:pt idx="5">
                  <c:v>80.400000000000006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1D-420F-8CFA-012EBAC7E545}"/>
            </c:ext>
          </c:extLst>
        </c:ser>
        <c:ser>
          <c:idx val="1"/>
          <c:order val="1"/>
          <c:tx>
            <c:strRef>
              <c:f>Sheet1!$C$55</c:f>
              <c:strCache>
                <c:ptCount val="1"/>
                <c:pt idx="0">
                  <c:v>объем отгруженных товаров (работ, услуг)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6"/>
            <c:spPr>
              <a:solidFill>
                <a:schemeClr val="accent3"/>
              </a:solidFill>
              <a:ln w="19050">
                <a:noFill/>
                <a:prstDash val="solid"/>
              </a:ln>
            </c:spPr>
          </c:marker>
          <c:dLbls>
            <c:dLbl>
              <c:idx val="0"/>
              <c:layout>
                <c:manualLayout>
                  <c:x val="-4.4073989999359922E-2"/>
                  <c:y val="4.54197978612027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38-468F-BD92-16B5C47C7A5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Sheet1!$A$112:$A$117</c:f>
              <c:strCache>
                <c:ptCount val="6"/>
                <c:pt idx="0">
                  <c:v>январь 2024</c:v>
                </c:pt>
                <c:pt idx="1">
                  <c:v>январь-февраль 2024</c:v>
                </c:pt>
                <c:pt idx="2">
                  <c:v>январь-март 2024</c:v>
                </c:pt>
                <c:pt idx="3">
                  <c:v>январь-апрель 2024</c:v>
                </c:pt>
                <c:pt idx="4">
                  <c:v>январь-май 2024</c:v>
                </c:pt>
                <c:pt idx="5">
                  <c:v>январь-июнь 2024</c:v>
                </c:pt>
              </c:strCache>
            </c:strRef>
          </c:cat>
          <c:val>
            <c:numRef>
              <c:f>Sheet1!$C$112:$C$117</c:f>
              <c:numCache>
                <c:formatCode>General</c:formatCode>
                <c:ptCount val="6"/>
                <c:pt idx="0">
                  <c:v>150.9</c:v>
                </c:pt>
                <c:pt idx="1">
                  <c:v>139.5</c:v>
                </c:pt>
                <c:pt idx="2">
                  <c:v>125.2</c:v>
                </c:pt>
                <c:pt idx="3">
                  <c:v>124.5</c:v>
                </c:pt>
                <c:pt idx="4">
                  <c:v>121.8</c:v>
                </c:pt>
                <c:pt idx="5">
                  <c:v>125.8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1D-420F-8CFA-012EBAC7E5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5007104"/>
        <c:axId val="75009024"/>
      </c:lineChart>
      <c:catAx>
        <c:axId val="7500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74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endParaRPr lang="ru-RU"/>
          </a:p>
        </c:txPr>
        <c:crossAx val="75009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5009024"/>
        <c:scaling>
          <c:orientation val="minMax"/>
          <c:max val="210"/>
          <c:min val="50"/>
        </c:scaling>
        <c:delete val="1"/>
        <c:axPos val="l"/>
        <c:numFmt formatCode="#\ ##0.0" sourceLinked="1"/>
        <c:majorTickMark val="out"/>
        <c:minorTickMark val="none"/>
        <c:tickLblPos val="nextTo"/>
        <c:crossAx val="75007104"/>
        <c:crosses val="autoZero"/>
        <c:crossBetween val="between"/>
        <c:majorUnit val="20"/>
        <c:minorUnit val="10"/>
      </c:valAx>
      <c:spPr>
        <a:noFill/>
        <a:ln w="13921">
          <a:noFill/>
        </a:ln>
        <a:effectLst/>
      </c:spPr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3.4420606105676189E-2"/>
          <c:y val="0.8611608745548297"/>
          <c:w val="0.93966480446932465"/>
          <c:h val="0.10772357723579244"/>
        </c:manualLayout>
      </c:layout>
      <c:overlay val="0"/>
      <c:spPr>
        <a:solidFill>
          <a:srgbClr val="FFFFFF"/>
        </a:solidFill>
        <a:ln w="13921">
          <a:noFill/>
        </a:ln>
      </c:spPr>
      <c:txPr>
        <a:bodyPr/>
        <a:lstStyle/>
        <a:p>
          <a:pPr>
            <a:defRPr sz="900" b="0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r>
              <a:rPr lang="ru-RU" sz="95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Темпы роста ФОТ (по крупным и средним организациям), </a:t>
            </a:r>
            <a:br>
              <a:rPr lang="ru-RU" sz="950" dirty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95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в % к аналогичному периоду предыдущего года</a:t>
            </a:r>
          </a:p>
        </c:rich>
      </c:tx>
      <c:layout>
        <c:manualLayout>
          <c:xMode val="edge"/>
          <c:yMode val="edge"/>
          <c:x val="0.14803522245323344"/>
          <c:y val="1.8507631334268989E-3"/>
        </c:manualLayout>
      </c:layout>
      <c:overlay val="0"/>
      <c:spPr>
        <a:noFill/>
        <a:ln w="1343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156675649391331E-2"/>
          <c:y val="0.24367404544997609"/>
          <c:w val="0.86646729630424579"/>
          <c:h val="0.41030122801007285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ФОТ</c:v>
                </c:pt>
              </c:strCache>
            </c:strRef>
          </c:tx>
          <c:spPr>
            <a:ln w="22225" cmpd="sng">
              <a:solidFill>
                <a:schemeClr val="accent6"/>
              </a:solidFill>
              <a:prstDash val="solid"/>
            </a:ln>
          </c:spPr>
          <c:marker>
            <c:symbol val="circle"/>
            <c:size val="6"/>
            <c:spPr>
              <a:solidFill>
                <a:schemeClr val="accent6"/>
              </a:solidFill>
              <a:ln>
                <a:noFill/>
                <a:prstDash val="solid"/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Sheet1!$A$71:$A$75</c:f>
              <c:strCache>
                <c:ptCount val="5"/>
                <c:pt idx="0">
                  <c:v>январь-июнь 2023</c:v>
                </c:pt>
                <c:pt idx="1">
                  <c:v>январь-сентябрь 2023</c:v>
                </c:pt>
                <c:pt idx="2">
                  <c:v>январь-декабрь 2023</c:v>
                </c:pt>
                <c:pt idx="3">
                  <c:v>январь-март 2024</c:v>
                </c:pt>
                <c:pt idx="4">
                  <c:v>январь-июнь 2024</c:v>
                </c:pt>
              </c:strCache>
            </c:strRef>
          </c:cat>
          <c:val>
            <c:numRef>
              <c:f>Sheet1!$B$71:$B$75</c:f>
              <c:numCache>
                <c:formatCode>#\ ##0.0</c:formatCode>
                <c:ptCount val="5"/>
                <c:pt idx="0">
                  <c:v>113.4</c:v>
                </c:pt>
                <c:pt idx="1">
                  <c:v>114.41484699999999</c:v>
                </c:pt>
                <c:pt idx="2">
                  <c:v>115.4</c:v>
                </c:pt>
                <c:pt idx="3">
                  <c:v>122.482412</c:v>
                </c:pt>
                <c:pt idx="4">
                  <c:v>120.93615800000001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22-4D3C-B6BA-2C3C12734D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7828864"/>
        <c:axId val="78428800"/>
      </c:lineChart>
      <c:catAx>
        <c:axId val="7782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67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 pitchFamily="18" charset="0"/>
              </a:defRPr>
            </a:pPr>
            <a:endParaRPr lang="ru-RU"/>
          </a:p>
        </c:txPr>
        <c:crossAx val="78428800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78428800"/>
        <c:scaling>
          <c:orientation val="minMax"/>
          <c:max val="125"/>
          <c:min val="108"/>
        </c:scaling>
        <c:delete val="1"/>
        <c:axPos val="l"/>
        <c:numFmt formatCode="#\ ##0.0" sourceLinked="1"/>
        <c:majorTickMark val="out"/>
        <c:minorTickMark val="none"/>
        <c:tickLblPos val="none"/>
        <c:crossAx val="77828864"/>
        <c:crosses val="autoZero"/>
        <c:crossBetween val="between"/>
        <c:majorUnit val="1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2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 b="1" i="0" u="none" strike="noStrike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90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Ввод в действие общей площади жилых домов 
в г.Н.Новгороде (нарастающим итогом), тыс.кв.м</a:t>
            </a:r>
          </a:p>
        </c:rich>
      </c:tx>
      <c:layout>
        <c:manualLayout>
          <c:xMode val="edge"/>
          <c:yMode val="edge"/>
          <c:x val="0.19015724798397587"/>
          <c:y val="1.0526333670621451E-3"/>
        </c:manualLayout>
      </c:layout>
      <c:overlay val="0"/>
      <c:spPr>
        <a:noFill/>
        <a:ln w="1385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369494951153419E-2"/>
          <c:y val="0.29439749176409602"/>
          <c:w val="0.90624155208175561"/>
          <c:h val="0.3799950884566173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Sheet1!$I$64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solidFill>
                      <a:schemeClr val="tx1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Sheet1!$A$67:$A$68</c:f>
              <c:strCache>
                <c:ptCount val="2"/>
                <c:pt idx="0">
                  <c:v>январь-март </c:v>
                </c:pt>
                <c:pt idx="1">
                  <c:v>январь-июнь </c:v>
                </c:pt>
              </c:strCache>
            </c:strRef>
          </c:cat>
          <c:val>
            <c:numRef>
              <c:f>Sheet1!$I$67:$I$68</c:f>
              <c:numCache>
                <c:formatCode>#\ ##0.0</c:formatCode>
                <c:ptCount val="2"/>
                <c:pt idx="0">
                  <c:v>260.08</c:v>
                </c:pt>
                <c:pt idx="1">
                  <c:v>410.38200000000001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534-4886-BEEC-D662C3187AAB}"/>
            </c:ext>
          </c:extLst>
        </c:ser>
        <c:ser>
          <c:idx val="0"/>
          <c:order val="1"/>
          <c:tx>
            <c:strRef>
              <c:f>Sheet1!$J$64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solidFill>
                      <a:schemeClr val="tx1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Sheet1!$A$67:$A$68</c:f>
              <c:strCache>
                <c:ptCount val="2"/>
                <c:pt idx="0">
                  <c:v>январь-март </c:v>
                </c:pt>
                <c:pt idx="1">
                  <c:v>январь-июнь </c:v>
                </c:pt>
              </c:strCache>
            </c:strRef>
          </c:cat>
          <c:val>
            <c:numRef>
              <c:f>Sheet1!$J$67:$J$68</c:f>
              <c:numCache>
                <c:formatCode>#\ ##0.0</c:formatCode>
                <c:ptCount val="2"/>
                <c:pt idx="0">
                  <c:v>259.01799999999997</c:v>
                </c:pt>
                <c:pt idx="1">
                  <c:v>387.74599999999998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CC-492B-BB0B-A08623869B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1"/>
        <c:axId val="123351040"/>
        <c:axId val="123352960"/>
      </c:barChart>
      <c:catAx>
        <c:axId val="12335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73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12335296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3352960"/>
        <c:scaling>
          <c:orientation val="minMax"/>
          <c:max val="450"/>
          <c:min val="0"/>
        </c:scaling>
        <c:delete val="1"/>
        <c:axPos val="l"/>
        <c:numFmt formatCode="#\ ##0.0" sourceLinked="1"/>
        <c:majorTickMark val="out"/>
        <c:minorTickMark val="none"/>
        <c:tickLblPos val="nextTo"/>
        <c:crossAx val="123351040"/>
        <c:crosses val="autoZero"/>
        <c:crossBetween val="between"/>
        <c:majorUnit val="50"/>
      </c:valAx>
      <c:spPr>
        <a:noFill/>
        <a:ln w="13851">
          <a:noFill/>
        </a:ln>
      </c:spPr>
    </c:plotArea>
    <c:legend>
      <c:legendPos val="b"/>
      <c:layout>
        <c:manualLayout>
          <c:xMode val="edge"/>
          <c:yMode val="edge"/>
          <c:x val="0.31358788494390405"/>
          <c:y val="0.83459052100033559"/>
          <c:w val="0.25969476927067725"/>
          <c:h val="0.14315962934591342"/>
        </c:manualLayout>
      </c:layout>
      <c:overlay val="0"/>
      <c:txPr>
        <a:bodyPr/>
        <a:lstStyle/>
        <a:p>
          <a:pPr>
            <a:defRPr sz="85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950" b="1" i="0" u="none" strike="noStrike" baseline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defRPr>
            </a:pPr>
            <a:r>
              <a:rPr lang="ru-RU" sz="95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Оборот розничной торговли и общественного питания </a:t>
            </a:r>
            <a:br>
              <a:rPr lang="ru-RU" sz="950" dirty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950" b="1" i="0" u="none" strike="noStrike" baseline="0" dirty="0">
                <a:solidFill>
                  <a:schemeClr val="tx1"/>
                </a:solidFill>
                <a:latin typeface="+mn-lt"/>
              </a:rPr>
              <a:t>(по крупным и средним организациям), млрд.руб.</a:t>
            </a:r>
            <a:endParaRPr lang="ru-RU" sz="95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444845345741853"/>
          <c:y val="7.0596794662455734E-2"/>
        </c:manualLayout>
      </c:layout>
      <c:overlay val="0"/>
      <c:spPr>
        <a:noFill/>
        <a:ln w="1168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304099007046802"/>
          <c:y val="0.37978271640516537"/>
          <c:w val="0.73978047884424825"/>
          <c:h val="0.3999585440333821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'2022'!$K$2</c:f>
              <c:strCache>
                <c:ptCount val="1"/>
                <c:pt idx="0">
                  <c:v> январь-июнь 2023 года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4,3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C2-4913-A79D-2459F938D8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solidFill>
                      <a:schemeClr val="tx1"/>
                    </a:solidFill>
                    <a:latin typeface="+mn-lt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'2022'!$A$3:$A$4</c:f>
              <c:strCache>
                <c:ptCount val="2"/>
                <c:pt idx="0">
                  <c:v>Оборот розничной тоговли</c:v>
                </c:pt>
                <c:pt idx="1">
                  <c:v>Оборот общественного питания</c:v>
                </c:pt>
              </c:strCache>
            </c:strRef>
          </c:cat>
          <c:val>
            <c:numRef>
              <c:f>'2022'!$K$3:$K$4</c:f>
              <c:numCache>
                <c:formatCode>#\ ##0.0</c:formatCode>
                <c:ptCount val="2"/>
                <c:pt idx="0">
                  <c:v>154.93092899999999</c:v>
                </c:pt>
                <c:pt idx="1">
                  <c:v>42.572510000000001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71-4AFE-9797-012FE092A4F7}"/>
            </c:ext>
          </c:extLst>
        </c:ser>
        <c:ser>
          <c:idx val="0"/>
          <c:order val="1"/>
          <c:tx>
            <c:strRef>
              <c:f>'2022'!$O$2</c:f>
              <c:strCache>
                <c:ptCount val="1"/>
                <c:pt idx="0">
                  <c:v> январь-июнь 2024 года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C4-4A35-90BA-C9F37B0265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solidFill>
                      <a:schemeClr val="tx1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'2022'!$A$3:$A$4</c:f>
              <c:strCache>
                <c:ptCount val="2"/>
                <c:pt idx="0">
                  <c:v>Оборот розничной тоговли</c:v>
                </c:pt>
                <c:pt idx="1">
                  <c:v>Оборот общественного питания</c:v>
                </c:pt>
              </c:strCache>
            </c:strRef>
          </c:cat>
          <c:val>
            <c:numRef>
              <c:f>'2022'!$O$3:$O$4</c:f>
              <c:numCache>
                <c:formatCode>#\ ##0.0</c:formatCode>
                <c:ptCount val="2"/>
                <c:pt idx="0">
                  <c:v>189.56925799999999</c:v>
                </c:pt>
                <c:pt idx="1">
                  <c:v>60.748260000000002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C4-4A35-90BA-C9F37B0265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2"/>
        <c:axId val="146235776"/>
        <c:axId val="146229888"/>
      </c:barChart>
      <c:valAx>
        <c:axId val="146229888"/>
        <c:scaling>
          <c:orientation val="minMax"/>
          <c:max val="200"/>
          <c:min val="15"/>
        </c:scaling>
        <c:delete val="1"/>
        <c:axPos val="r"/>
        <c:numFmt formatCode="#\ ##0.0" sourceLinked="1"/>
        <c:majorTickMark val="out"/>
        <c:minorTickMark val="none"/>
        <c:tickLblPos val="nextTo"/>
        <c:crossAx val="146235776"/>
        <c:crosses val="max"/>
        <c:crossBetween val="between"/>
      </c:valAx>
      <c:catAx>
        <c:axId val="146235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pPr>
            <a:endParaRPr lang="ru-RU"/>
          </a:p>
        </c:txPr>
        <c:crossAx val="146229888"/>
        <c:crosses val="autoZero"/>
        <c:auto val="0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804363618761175"/>
          <c:y val="0.30139845975139418"/>
          <c:w val="0.32782989133399348"/>
          <c:h val="0.18384126734787523"/>
        </c:manualLayout>
      </c:layout>
      <c:overlay val="0"/>
      <c:spPr>
        <a:noFill/>
        <a:ln w="11681">
          <a:noFill/>
        </a:ln>
      </c:spPr>
      <c:txPr>
        <a:bodyPr/>
        <a:lstStyle/>
        <a:p>
          <a:pPr>
            <a:defRPr sz="900" b="0" i="0" u="none" strike="noStrike" baseline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 algn="l">
        <a:defRPr sz="36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95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950" baseline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Структура объема платных услуг, оказанных населению </a:t>
            </a:r>
          </a:p>
          <a:p>
            <a:pPr>
              <a:defRPr sz="95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950" baseline="0" dirty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крупными и средними организациями за </a:t>
            </a:r>
            <a:r>
              <a:rPr lang="ru-RU" sz="950" baseline="0" dirty="0" smtClean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январь-июнь 2024 года</a:t>
            </a:r>
            <a:endParaRPr lang="ru-RU" sz="950" baseline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c:rich>
      </c:tx>
      <c:layout>
        <c:manualLayout>
          <c:xMode val="edge"/>
          <c:yMode val="edge"/>
          <c:x val="0.14943602347782081"/>
          <c:y val="2.1960048522908322E-6"/>
        </c:manualLayout>
      </c:layout>
      <c:overlay val="0"/>
      <c:spPr>
        <a:noFill/>
      </c:spPr>
    </c:title>
    <c:autoTitleDeleted val="0"/>
    <c:view3D>
      <c:rotX val="90"/>
      <c:rotY val="2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645882796086551"/>
          <c:y val="0.16936248222334074"/>
          <c:w val="0.66081295150881625"/>
          <c:h val="0.63634003954457474"/>
        </c:manualLayout>
      </c:layout>
      <c:pie3DChart>
        <c:varyColors val="1"/>
        <c:ser>
          <c:idx val="74"/>
          <c:order val="0"/>
          <c:explosion val="1"/>
          <c:dLbls>
            <c:dLbl>
              <c:idx val="0"/>
              <c:layout>
                <c:manualLayout>
                  <c:x val="-8.2848946707432522E-2"/>
                  <c:y val="0.166522608748356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F8-4AE3-A10F-C8EF36A334D4}"/>
                </c:ext>
              </c:extLst>
            </c:dLbl>
            <c:dLbl>
              <c:idx val="1"/>
              <c:layout>
                <c:manualLayout>
                  <c:x val="5.7965657079620182E-2"/>
                  <c:y val="-8.9550442670658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37969504723707"/>
                      <c:h val="0.18358600565163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925-4BC1-9B6A-250F276967BD}"/>
                </c:ext>
              </c:extLst>
            </c:dLbl>
            <c:dLbl>
              <c:idx val="5"/>
              <c:layout>
                <c:manualLayout>
                  <c:x val="-8.7478705357664582E-2"/>
                  <c:y val="8.00601881009917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25-4BC1-9B6A-250F276967BD}"/>
                </c:ext>
              </c:extLst>
            </c:dLbl>
            <c:dLbl>
              <c:idx val="6"/>
              <c:layout>
                <c:manualLayout>
                  <c:x val="-7.1938268686020559E-2"/>
                  <c:y val="-2.962717986421662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925-4BC1-9B6A-250F276967BD}"/>
                </c:ext>
              </c:extLst>
            </c:dLbl>
            <c:dLbl>
              <c:idx val="7"/>
              <c:layout>
                <c:manualLayout>
                  <c:x val="-0.11073627546254884"/>
                  <c:y val="-0.11012042012208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25-4BC1-9B6A-250F276967B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0" tIns="0" rIns="0" bIns="0" anchor="ctr">
                <a:spAutoFit/>
              </a:bodyPr>
              <a:lstStyle/>
              <a:p>
                <a:pPr>
                  <a:defRPr sz="900">
                    <a:latin typeface="+mn-lt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'2023'!$A$5:$A$14</c:f>
              <c:strCache>
                <c:ptCount val="8"/>
                <c:pt idx="0">
                  <c:v>коммунальные</c:v>
                </c:pt>
                <c:pt idx="1">
                  <c:v>телекоммуникационные</c:v>
                </c:pt>
                <c:pt idx="2">
                  <c:v>образования</c:v>
                </c:pt>
                <c:pt idx="3">
                  <c:v>жилищные</c:v>
                </c:pt>
                <c:pt idx="4">
                  <c:v>медицинские</c:v>
                </c:pt>
                <c:pt idx="5">
                  <c:v>бытовые</c:v>
                </c:pt>
                <c:pt idx="6">
                  <c:v>транспортные</c:v>
                </c:pt>
                <c:pt idx="7">
                  <c:v>прочие</c:v>
                </c:pt>
              </c:strCache>
            </c:strRef>
          </c:cat>
          <c:val>
            <c:numRef>
              <c:f>'2023'!$L$5:$L$14</c:f>
              <c:numCache>
                <c:formatCode>#\ ##0.0</c:formatCode>
                <c:ptCount val="8"/>
                <c:pt idx="0">
                  <c:v>28770587.699999999</c:v>
                </c:pt>
                <c:pt idx="1">
                  <c:v>14570371.5</c:v>
                </c:pt>
                <c:pt idx="2">
                  <c:v>4687111.4000000004</c:v>
                </c:pt>
                <c:pt idx="3">
                  <c:v>4524538.3</c:v>
                </c:pt>
                <c:pt idx="4">
                  <c:v>4154662.2</c:v>
                </c:pt>
                <c:pt idx="5">
                  <c:v>2727333.1</c:v>
                </c:pt>
                <c:pt idx="6">
                  <c:v>2555045.2999999998</c:v>
                </c:pt>
                <c:pt idx="7">
                  <c:v>3507041.4000000004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51-45CC-8B24-DEE66CFF57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</c:spPr>
    </c:plotArea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2A1474-7589-4916-A01F-E7F662172E83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73116E-331C-41CF-8068-AE0D39CFC1E4}">
      <dgm:prSet custT="1"/>
      <dgm:spPr>
        <a:solidFill>
          <a:schemeClr val="accent3"/>
        </a:solidFill>
        <a:ln w="0">
          <a:solidFill>
            <a:schemeClr val="accent3"/>
          </a:solidFill>
        </a:ln>
      </dgm:spPr>
      <dgm:t>
        <a:bodyPr anchor="ctr" anchorCtr="1"/>
        <a:lstStyle/>
        <a:p>
          <a:pPr algn="ctr" rtl="0">
            <a:lnSpc>
              <a:spcPct val="100000"/>
            </a:lnSpc>
            <a:tabLst>
              <a:tab pos="6013450" algn="l"/>
            </a:tabLst>
          </a:pPr>
          <a:r>
            <a:rPr lang="ru-RU" sz="1700" b="1" i="0" dirty="0" smtClean="0"/>
            <a:t>Основные показатели социально-экономического развития г. Н.Новгорода за январь-июнь 2024 года</a:t>
          </a:r>
          <a:endParaRPr lang="ru-RU" sz="1700" b="1" i="0" dirty="0"/>
        </a:p>
      </dgm:t>
    </dgm:pt>
    <dgm:pt modelId="{B1A93EDD-507D-4044-9E91-8F29FB1BA770}" type="sibTrans" cxnId="{AEBE3BAD-6B61-4D3E-A91D-E5EFA023E31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B1D1785D-8A83-4358-9256-E5473E6B2C67}" type="parTrans" cxnId="{AEBE3BAD-6B61-4D3E-A91D-E5EFA023E31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3B2B6C51-0634-4A0C-824D-38ECBB15D353}" type="pres">
      <dgm:prSet presAssocID="{3B2A1474-7589-4916-A01F-E7F662172E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3271D3-065F-4181-868D-22D60A45B31D}" type="pres">
      <dgm:prSet presAssocID="{3973116E-331C-41CF-8068-AE0D39CFC1E4}" presName="parentText" presStyleLbl="node1" presStyleIdx="0" presStyleCnt="1" custAng="0" custScaleX="99695" custScaleY="170695" custLinFactNeighborX="-305" custLinFactNeighborY="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BBDFE6-DA54-4F76-93DB-616B637429CF}" type="presOf" srcId="{3973116E-331C-41CF-8068-AE0D39CFC1E4}" destId="{373271D3-065F-4181-868D-22D60A45B31D}" srcOrd="0" destOrd="0" presId="urn:microsoft.com/office/officeart/2005/8/layout/vList2"/>
    <dgm:cxn modelId="{AEBE3BAD-6B61-4D3E-A91D-E5EFA023E318}" srcId="{3B2A1474-7589-4916-A01F-E7F662172E83}" destId="{3973116E-331C-41CF-8068-AE0D39CFC1E4}" srcOrd="0" destOrd="0" parTransId="{B1D1785D-8A83-4358-9256-E5473E6B2C67}" sibTransId="{B1A93EDD-507D-4044-9E91-8F29FB1BA770}"/>
    <dgm:cxn modelId="{47240FDF-CF98-4667-ADBB-7EEC08E9EA67}" type="presOf" srcId="{3B2A1474-7589-4916-A01F-E7F662172E83}" destId="{3B2B6C51-0634-4A0C-824D-38ECBB15D353}" srcOrd="0" destOrd="0" presId="urn:microsoft.com/office/officeart/2005/8/layout/vList2"/>
    <dgm:cxn modelId="{00FADF58-8620-489F-B4CF-E1673790F172}" type="presParOf" srcId="{3B2B6C51-0634-4A0C-824D-38ECBB15D353}" destId="{373271D3-065F-4181-868D-22D60A45B3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2A1474-7589-4916-A01F-E7F662172E83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73116E-331C-41CF-8068-AE0D39CFC1E4}">
      <dgm:prSet custT="1"/>
      <dgm:spPr>
        <a:solidFill>
          <a:schemeClr val="accent3"/>
        </a:solidFill>
        <a:ln w="0">
          <a:solidFill>
            <a:schemeClr val="accent3"/>
          </a:solidFill>
        </a:ln>
      </dgm:spPr>
      <dgm:t>
        <a:bodyPr anchor="ctr" anchorCtr="1"/>
        <a:lstStyle/>
        <a:p>
          <a:pPr algn="ctr" rtl="0">
            <a:lnSpc>
              <a:spcPct val="100000"/>
            </a:lnSpc>
            <a:tabLst>
              <a:tab pos="6013450" algn="l"/>
            </a:tabLst>
          </a:pPr>
          <a:r>
            <a:rPr lang="ru-RU" sz="1700" b="1" i="0" dirty="0" smtClean="0"/>
            <a:t>Основные показатели социально-экономического развития г. Н.Новгорода за январь-июнь 2024 года</a:t>
          </a:r>
          <a:endParaRPr lang="ru-RU" sz="1700" b="1" i="0" dirty="0"/>
        </a:p>
      </dgm:t>
    </dgm:pt>
    <dgm:pt modelId="{B1A93EDD-507D-4044-9E91-8F29FB1BA770}" type="sibTrans" cxnId="{AEBE3BAD-6B61-4D3E-A91D-E5EFA023E31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B1D1785D-8A83-4358-9256-E5473E6B2C67}" type="parTrans" cxnId="{AEBE3BAD-6B61-4D3E-A91D-E5EFA023E31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3B2B6C51-0634-4A0C-824D-38ECBB15D353}" type="pres">
      <dgm:prSet presAssocID="{3B2A1474-7589-4916-A01F-E7F662172E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3271D3-065F-4181-868D-22D60A45B31D}" type="pres">
      <dgm:prSet presAssocID="{3973116E-331C-41CF-8068-AE0D39CFC1E4}" presName="parentText" presStyleLbl="node1" presStyleIdx="0" presStyleCnt="1" custAng="0" custScaleX="99695" custScaleY="170695" custLinFactNeighborX="-153" custLinFactNeighborY="-3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BBDFE6-DA54-4F76-93DB-616B637429CF}" type="presOf" srcId="{3973116E-331C-41CF-8068-AE0D39CFC1E4}" destId="{373271D3-065F-4181-868D-22D60A45B31D}" srcOrd="0" destOrd="0" presId="urn:microsoft.com/office/officeart/2005/8/layout/vList2"/>
    <dgm:cxn modelId="{AEBE3BAD-6B61-4D3E-A91D-E5EFA023E318}" srcId="{3B2A1474-7589-4916-A01F-E7F662172E83}" destId="{3973116E-331C-41CF-8068-AE0D39CFC1E4}" srcOrd="0" destOrd="0" parTransId="{B1D1785D-8A83-4358-9256-E5473E6B2C67}" sibTransId="{B1A93EDD-507D-4044-9E91-8F29FB1BA770}"/>
    <dgm:cxn modelId="{47240FDF-CF98-4667-ADBB-7EEC08E9EA67}" type="presOf" srcId="{3B2A1474-7589-4916-A01F-E7F662172E83}" destId="{3B2B6C51-0634-4A0C-824D-38ECBB15D353}" srcOrd="0" destOrd="0" presId="urn:microsoft.com/office/officeart/2005/8/layout/vList2"/>
    <dgm:cxn modelId="{00FADF58-8620-489F-B4CF-E1673790F172}" type="presParOf" srcId="{3B2B6C51-0634-4A0C-824D-38ECBB15D353}" destId="{373271D3-065F-4181-868D-22D60A45B3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2A1474-7589-4916-A01F-E7F662172E83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73116E-331C-41CF-8068-AE0D39CFC1E4}">
      <dgm:prSet custT="1"/>
      <dgm:spPr>
        <a:solidFill>
          <a:schemeClr val="accent3"/>
        </a:solidFill>
        <a:ln w="0">
          <a:solidFill>
            <a:schemeClr val="accent3"/>
          </a:solidFill>
        </a:ln>
      </dgm:spPr>
      <dgm:t>
        <a:bodyPr anchor="ctr" anchorCtr="1"/>
        <a:lstStyle/>
        <a:p>
          <a:pPr algn="ctr" rtl="0">
            <a:lnSpc>
              <a:spcPct val="100000"/>
            </a:lnSpc>
            <a:tabLst>
              <a:tab pos="6013450" algn="l"/>
            </a:tabLst>
          </a:pPr>
          <a:r>
            <a:rPr lang="ru-RU" sz="1700" b="1" i="0" dirty="0" smtClean="0"/>
            <a:t>Основные показатели социально-экономического развития г. Н.Новгорода за январь-июнь 2024 года</a:t>
          </a:r>
          <a:endParaRPr lang="ru-RU" sz="1700" b="1" i="0" dirty="0"/>
        </a:p>
      </dgm:t>
    </dgm:pt>
    <dgm:pt modelId="{B1A93EDD-507D-4044-9E91-8F29FB1BA770}" type="sibTrans" cxnId="{AEBE3BAD-6B61-4D3E-A91D-E5EFA023E31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B1D1785D-8A83-4358-9256-E5473E6B2C67}" type="parTrans" cxnId="{AEBE3BAD-6B61-4D3E-A91D-E5EFA023E31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3B2B6C51-0634-4A0C-824D-38ECBB15D353}" type="pres">
      <dgm:prSet presAssocID="{3B2A1474-7589-4916-A01F-E7F662172E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3271D3-065F-4181-868D-22D60A45B31D}" type="pres">
      <dgm:prSet presAssocID="{3973116E-331C-41CF-8068-AE0D39CFC1E4}" presName="parentText" presStyleLbl="node1" presStyleIdx="0" presStyleCnt="1" custAng="0" custScaleX="99695" custScaleY="170695" custLinFactNeighborX="-224" custLinFactNeighborY="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BBDFE6-DA54-4F76-93DB-616B637429CF}" type="presOf" srcId="{3973116E-331C-41CF-8068-AE0D39CFC1E4}" destId="{373271D3-065F-4181-868D-22D60A45B31D}" srcOrd="0" destOrd="0" presId="urn:microsoft.com/office/officeart/2005/8/layout/vList2"/>
    <dgm:cxn modelId="{AEBE3BAD-6B61-4D3E-A91D-E5EFA023E318}" srcId="{3B2A1474-7589-4916-A01F-E7F662172E83}" destId="{3973116E-331C-41CF-8068-AE0D39CFC1E4}" srcOrd="0" destOrd="0" parTransId="{B1D1785D-8A83-4358-9256-E5473E6B2C67}" sibTransId="{B1A93EDD-507D-4044-9E91-8F29FB1BA770}"/>
    <dgm:cxn modelId="{47240FDF-CF98-4667-ADBB-7EEC08E9EA67}" type="presOf" srcId="{3B2A1474-7589-4916-A01F-E7F662172E83}" destId="{3B2B6C51-0634-4A0C-824D-38ECBB15D353}" srcOrd="0" destOrd="0" presId="urn:microsoft.com/office/officeart/2005/8/layout/vList2"/>
    <dgm:cxn modelId="{00FADF58-8620-489F-B4CF-E1673790F172}" type="presParOf" srcId="{3B2B6C51-0634-4A0C-824D-38ECBB15D353}" destId="{373271D3-065F-4181-868D-22D60A45B3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271D3-065F-4181-868D-22D60A45B31D}">
      <dsp:nvSpPr>
        <dsp:cNvPr id="0" name=""/>
        <dsp:cNvSpPr/>
      </dsp:nvSpPr>
      <dsp:spPr>
        <a:xfrm>
          <a:off x="56" y="902"/>
          <a:ext cx="12020571" cy="399036"/>
        </a:xfrm>
        <a:prstGeom prst="roundRect">
          <a:avLst/>
        </a:prstGeom>
        <a:solidFill>
          <a:schemeClr val="accent3"/>
        </a:solidFill>
        <a:ln w="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1">
          <a:noAutofit/>
        </a:bodyPr>
        <a:lstStyle/>
        <a:p>
          <a:pPr lvl="0" algn="ctr" defTabSz="755650" rtl="0">
            <a:lnSpc>
              <a:spcPct val="100000"/>
            </a:lnSpc>
            <a:spcBef>
              <a:spcPct val="0"/>
            </a:spcBef>
            <a:spcAft>
              <a:spcPct val="35000"/>
            </a:spcAft>
            <a:tabLst>
              <a:tab pos="6013450" algn="l"/>
            </a:tabLst>
          </a:pPr>
          <a:r>
            <a:rPr lang="ru-RU" sz="1700" b="1" i="0" kern="1200" dirty="0" smtClean="0"/>
            <a:t>Основные показатели социально-экономического развития г. Н.Новгорода за январь-июнь 2024 года</a:t>
          </a:r>
          <a:endParaRPr lang="ru-RU" sz="1700" b="1" i="0" kern="1200" dirty="0"/>
        </a:p>
      </dsp:txBody>
      <dsp:txXfrm>
        <a:off x="19535" y="20381"/>
        <a:ext cx="11981613" cy="360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271D3-065F-4181-868D-22D60A45B31D}">
      <dsp:nvSpPr>
        <dsp:cNvPr id="0" name=""/>
        <dsp:cNvSpPr/>
      </dsp:nvSpPr>
      <dsp:spPr>
        <a:xfrm>
          <a:off x="18383" y="0"/>
          <a:ext cx="12020571" cy="399036"/>
        </a:xfrm>
        <a:prstGeom prst="roundRect">
          <a:avLst/>
        </a:prstGeom>
        <a:solidFill>
          <a:schemeClr val="accent3"/>
        </a:solidFill>
        <a:ln w="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1">
          <a:noAutofit/>
        </a:bodyPr>
        <a:lstStyle/>
        <a:p>
          <a:pPr lvl="0" algn="ctr" defTabSz="755650" rtl="0">
            <a:lnSpc>
              <a:spcPct val="100000"/>
            </a:lnSpc>
            <a:spcBef>
              <a:spcPct val="0"/>
            </a:spcBef>
            <a:spcAft>
              <a:spcPct val="35000"/>
            </a:spcAft>
            <a:tabLst>
              <a:tab pos="6013450" algn="l"/>
            </a:tabLst>
          </a:pPr>
          <a:r>
            <a:rPr lang="ru-RU" sz="1700" b="1" i="0" kern="1200" dirty="0" smtClean="0"/>
            <a:t>Основные показатели социально-экономического развития г. Н.Новгорода за январь-июнь 2024 года</a:t>
          </a:r>
          <a:endParaRPr lang="ru-RU" sz="1700" b="1" i="0" kern="1200" dirty="0"/>
        </a:p>
      </dsp:txBody>
      <dsp:txXfrm>
        <a:off x="37862" y="19479"/>
        <a:ext cx="11981613" cy="360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271D3-065F-4181-868D-22D60A45B31D}">
      <dsp:nvSpPr>
        <dsp:cNvPr id="0" name=""/>
        <dsp:cNvSpPr/>
      </dsp:nvSpPr>
      <dsp:spPr>
        <a:xfrm>
          <a:off x="9822" y="551"/>
          <a:ext cx="12020571" cy="399036"/>
        </a:xfrm>
        <a:prstGeom prst="roundRect">
          <a:avLst/>
        </a:prstGeom>
        <a:solidFill>
          <a:schemeClr val="accent3"/>
        </a:solidFill>
        <a:ln w="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1">
          <a:noAutofit/>
        </a:bodyPr>
        <a:lstStyle/>
        <a:p>
          <a:pPr lvl="0" algn="ctr" defTabSz="755650" rtl="0">
            <a:lnSpc>
              <a:spcPct val="100000"/>
            </a:lnSpc>
            <a:spcBef>
              <a:spcPct val="0"/>
            </a:spcBef>
            <a:spcAft>
              <a:spcPct val="35000"/>
            </a:spcAft>
            <a:tabLst>
              <a:tab pos="6013450" algn="l"/>
            </a:tabLst>
          </a:pPr>
          <a:r>
            <a:rPr lang="ru-RU" sz="1700" b="1" i="0" kern="1200" dirty="0" smtClean="0"/>
            <a:t>Основные показатели социально-экономического развития г. Н.Новгорода за январь-июнь 2024 года</a:t>
          </a:r>
          <a:endParaRPr lang="ru-RU" sz="1700" b="1" i="0" kern="1200" dirty="0"/>
        </a:p>
      </dsp:txBody>
      <dsp:txXfrm>
        <a:off x="29301" y="20030"/>
        <a:ext cx="11981613" cy="360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0.7005</cdr:x>
      <cdr:y>0.8475</cdr:y>
    </cdr:from>
    <cdr:to>
      <cdr:x>0.712</cdr:x>
      <cdr:y>0.88875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64919" y="4310682"/>
          <a:ext cx="96283" cy="2098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0.75325</cdr:x>
      <cdr:y>0.859</cdr:y>
    </cdr:from>
    <cdr:to>
      <cdr:x>0.76475</cdr:x>
      <cdr:y>0.89775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34820" y="4630998"/>
          <a:ext cx="95188" cy="2089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0.24491</cdr:x>
      <cdr:y>0.12833</cdr:y>
    </cdr:from>
    <cdr:to>
      <cdr:x>0.78778</cdr:x>
      <cdr:y>0.21644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5618" y="458747"/>
          <a:ext cx="3027088" cy="3149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b" anchorCtr="0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600" b="1" i="0" u="none" strike="noStrike" baseline="30000" dirty="0">
              <a:solidFill>
                <a:schemeClr val="accent1"/>
              </a:solidFill>
              <a:cs typeface="Times New Roman" pitchFamily="18" charset="0"/>
            </a:rPr>
            <a:t>незамещаемая</a:t>
          </a:r>
          <a:r>
            <a:rPr lang="ru-RU" sz="1200" b="1" i="0" u="none" strike="noStrike" baseline="30000" dirty="0">
              <a:solidFill>
                <a:schemeClr val="accent1"/>
              </a:solidFill>
              <a:cs typeface="Times New Roman" pitchFamily="18" charset="0"/>
            </a:rPr>
            <a:t> </a:t>
          </a:r>
          <a:r>
            <a:rPr lang="ru-RU" sz="1600" b="1" i="0" u="none" strike="noStrike" baseline="30000" dirty="0">
              <a:solidFill>
                <a:schemeClr val="accent1"/>
              </a:solidFill>
              <a:ea typeface="Tahoma" panose="020B0604030504040204" pitchFamily="34" charset="0"/>
              <a:cs typeface="Tahoma" panose="020B0604030504040204" pitchFamily="34" charset="0"/>
            </a:rPr>
            <a:t>естественная</a:t>
          </a:r>
          <a:r>
            <a:rPr lang="ru-RU" sz="1600" b="1" i="0" u="none" strike="noStrike" baseline="30000" dirty="0">
              <a:solidFill>
                <a:schemeClr val="accent1"/>
              </a:solidFill>
              <a:cs typeface="Times New Roman" pitchFamily="18" charset="0"/>
            </a:rPr>
            <a:t> убыль</a:t>
          </a:r>
        </a:p>
      </cdr:txBody>
    </cdr:sp>
  </cdr:relSizeAnchor>
  <cdr:relSizeAnchor xmlns:cdr="http://schemas.openxmlformats.org/drawingml/2006/chartDrawing">
    <cdr:from>
      <cdr:x>0.18075</cdr:x>
      <cdr:y>0.961</cdr:y>
    </cdr:from>
    <cdr:to>
      <cdr:x>0.1925</cdr:x>
      <cdr:y>1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65119" y="5432893"/>
          <a:ext cx="95243" cy="2191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0.28067</cdr:x>
      <cdr:y>0.20216</cdr:y>
    </cdr:from>
    <cdr:to>
      <cdr:x>0.74952</cdr:x>
      <cdr:y>0.20529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1565029" y="722659"/>
          <a:ext cx="2614317" cy="11178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chemeClr val="accent1"/>
          </a:solidFill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0.28307</cdr:x>
      <cdr:y>0.20501</cdr:y>
    </cdr:from>
    <cdr:to>
      <cdr:x>0.44523</cdr:x>
      <cdr:y>0.46649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1578386" y="732819"/>
          <a:ext cx="904240" cy="93472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0.17684</cdr:x>
      <cdr:y>0.12377</cdr:y>
    </cdr:from>
    <cdr:to>
      <cdr:x>0.7056</cdr:x>
      <cdr:y>0.45806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776" y="338553"/>
          <a:ext cx="29057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0.03632</cdr:x>
      <cdr:y>0.04727</cdr:y>
    </cdr:from>
    <cdr:to>
      <cdr:x>0.98477</cdr:x>
      <cdr:y>0.16798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9616" y="129291"/>
          <a:ext cx="5212080" cy="3301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0.19956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0"/>
          <a:ext cx="5495365" cy="5458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950" b="1" dirty="0">
              <a:solidFill>
                <a:schemeClr val="tx1"/>
              </a:solidFill>
            </a:rPr>
            <a:t>Темпы роста отгруженных товаров (работ, услуг) и прибыли </a:t>
          </a:r>
          <a:r>
            <a:rPr lang="ru-RU" sz="950" b="1" dirty="0" smtClean="0">
              <a:solidFill>
                <a:schemeClr val="tx1"/>
              </a:solidFill>
            </a:rPr>
            <a:t/>
          </a:r>
          <a:br>
            <a:rPr lang="ru-RU" sz="950" b="1" dirty="0" smtClean="0">
              <a:solidFill>
                <a:schemeClr val="tx1"/>
              </a:solidFill>
            </a:rPr>
          </a:br>
          <a:r>
            <a:rPr lang="ru-RU" sz="950" b="1" dirty="0" smtClean="0">
              <a:solidFill>
                <a:schemeClr val="tx1"/>
              </a:solidFill>
            </a:rPr>
            <a:t>прибыльных </a:t>
          </a:r>
          <a:r>
            <a:rPr lang="ru-RU" sz="950" b="1" dirty="0">
              <a:solidFill>
                <a:schemeClr val="tx1"/>
              </a:solidFill>
            </a:rPr>
            <a:t>организаций по г.Н.Новгороду  (нарастающим итогом), </a:t>
          </a:r>
          <a:r>
            <a:rPr lang="ru-RU" sz="950" b="1" dirty="0" smtClean="0">
              <a:solidFill>
                <a:schemeClr val="tx1"/>
              </a:solidFill>
            </a:rPr>
            <a:t/>
          </a:r>
          <a:br>
            <a:rPr lang="ru-RU" sz="950" b="1" dirty="0" smtClean="0">
              <a:solidFill>
                <a:schemeClr val="tx1"/>
              </a:solidFill>
            </a:rPr>
          </a:br>
          <a:r>
            <a:rPr lang="ru-RU" sz="950" b="1" dirty="0" smtClean="0">
              <a:solidFill>
                <a:schemeClr val="tx1"/>
              </a:solidFill>
            </a:rPr>
            <a:t>в </a:t>
          </a:r>
          <a:r>
            <a:rPr lang="ru-RU" sz="950" b="1" dirty="0">
              <a:solidFill>
                <a:schemeClr val="tx1"/>
              </a:solidFill>
            </a:rPr>
            <a:t>% к аналогичному периоду предыдущего года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813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813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B7EFDF67-61A5-46DD-8C8C-97FCBD314BDF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60" cy="498134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30092"/>
            <a:ext cx="2945660" cy="498134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A10568A3-D0A4-447B-A72C-ACFA65AA22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76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3" name="Google Shape;8783;g63cb8c044b_0_79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84" name="Google Shape;8784;g63cb8c044b_0_7992:notes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spcFirstLastPara="1" wrap="square" lIns="92102" tIns="92102" rIns="92102" bIns="92102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623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568A3-D0A4-447B-A72C-ACFA65AA223E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7297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568A3-D0A4-447B-A72C-ACFA65AA223E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090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568A3-D0A4-447B-A72C-ACFA65AA223E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587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568A3-D0A4-447B-A72C-ACFA65AA223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135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568A3-D0A4-447B-A72C-ACFA65AA223E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007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568A3-D0A4-447B-A72C-ACFA65AA223E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0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1A9AB3-B25F-4FF2-95A8-B78608DA1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4F1741-61F2-4128-BC9D-C7D14F567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E42AB3-700F-46F9-ACCD-EA4AF18B2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13C567-121E-4EF4-A520-4C6C12A8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8C478F-5A83-4822-A1A7-CAEE007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34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124D36-D961-41BC-BDE0-8D204A92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1D4D34-F721-487A-8DB2-286A36483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6020D2-EAA0-4502-A00B-3D043438D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2C7BDB-B0DC-4912-ACC0-AF7332174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974A35-55BE-4D65-A10F-2FB4BC13B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96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32ADE0D-83BC-497B-A2E9-D17026612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548C8F-D702-41B0-B234-0E37E7F03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03794F-33B5-4DE0-9936-AF222885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7F8B90-DB80-4C82-98B9-84F666A21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07C945-1851-41EC-8819-68BA9925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652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1760C-8451-47C7-A4DF-1B9766D06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2726EE-66C3-4897-A7D0-02D751BFD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F3AC11-796B-46B7-8D4B-7D08B666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97D1C5-B9B7-4884-9352-E0BFC7FE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16EBC5-36DA-4CD7-BD6D-2FA4EFE18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38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74D450-94B1-42C3-9C09-FB5564970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7C7825-7952-43E4-A7FA-DF7E838FC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C21AD0-6AA8-4D29-9817-E059023DB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1DB4F9-18E7-4DEC-92EC-C11C49C5B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FFD0D0-80A8-4248-8088-A99271E6D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43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130D47-34FD-4F81-A8F4-15650F55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10DEBD-2429-42D6-8E44-55B73BD95D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022208-0027-4240-935C-E40750A2E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9432EB-3DF2-47E3-9AE7-BCE59B93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D5E03F-63F2-47A9-82CE-862EF3537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5BDF84-24F9-44D6-9188-F27AFFFB1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87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32ED04-860B-4F51-B946-758D4B8DA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E8AE8C-74D0-4DA2-974F-6A60A007A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A20E19-ED40-4974-8E20-FA0503475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5FA83A-C704-462F-AA80-E8F4589419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02D4D1-4389-4673-AD57-5B312AB224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4111E28-3C63-4A47-B297-987DFF584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F3F2CC2-6C7A-4B57-A608-72C4FA38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6009D6-D530-4DD9-A6AC-4320441CE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25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A112B-183D-416F-A8D6-B17BC5FB3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7BF4D1-D1B7-44CD-86F8-F1713088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5849CEE-ED40-4EC4-BC62-6C43E18B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8915C38-B8FC-4013-B20A-80D71CF4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69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C34F3F-F446-45D9-B5D9-688B079A8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0ECA99A-5BAC-49DC-A193-17E70BFD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7F8DF3-C3DB-4CF1-966B-A0C0E37F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82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141407-A917-45C4-ACE8-3CD4F4008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F4D73F-FE25-4D19-829B-647521BE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14BA86-076D-4C93-903F-E83FC9F83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991B66-C1B4-49AF-88D6-2BE026952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8E3EB1-EEA5-4898-829A-EA20E9066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BDC30D-8C60-4FEC-AAD2-23E14E02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79F05-E2F7-4A53-A7D8-3B5D1CE3D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7182A6A-C42F-4645-9AC9-34BBF7424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10A84E-4E50-465D-9B6D-868B2406D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C83741-741C-42C7-9C69-48B903AC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4A2641-8EDC-4E58-A20F-3AC33464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39BDBE-52FB-404B-802C-AAFAC36C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70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03112B-80A3-4A1A-A9BC-84F446F1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71C2EC-1E5B-4ADA-9E4E-882D1B19E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92961B-9A2A-42CF-BCFF-87127AA35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D96F-CA98-4715-B875-0C1201C8E870}" type="datetimeFigureOut">
              <a:rPr lang="ru-RU" smtClean="0"/>
              <a:pPr/>
              <a:t>30.08.2024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4CB585-DCDE-4988-8F36-53ABF303E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B998E7-61EA-4BA7-AB12-36000A09B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F88DF-4214-4ED7-828C-76A57A023C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33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6.xm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chart" Target="../charts/chart7.xml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chart" Target="../charts/chart8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4271676213"/>
              </p:ext>
            </p:extLst>
          </p:nvPr>
        </p:nvGraphicFramePr>
        <p:xfrm>
          <a:off x="97766" y="91326"/>
          <a:ext cx="12094234" cy="39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241471"/>
              </p:ext>
            </p:extLst>
          </p:nvPr>
        </p:nvGraphicFramePr>
        <p:xfrm>
          <a:off x="232913" y="914399"/>
          <a:ext cx="5759999" cy="5580002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4360885">
                  <a:extLst>
                    <a:ext uri="{9D8B030D-6E8A-4147-A177-3AD203B41FA5}">
                      <a16:colId xmlns:a16="http://schemas.microsoft.com/office/drawing/2014/main" val="1541380595"/>
                    </a:ext>
                  </a:extLst>
                </a:gridCol>
                <a:gridCol w="699557">
                  <a:extLst>
                    <a:ext uri="{9D8B030D-6E8A-4147-A177-3AD203B41FA5}">
                      <a16:colId xmlns:a16="http://schemas.microsoft.com/office/drawing/2014/main" val="341802179"/>
                    </a:ext>
                  </a:extLst>
                </a:gridCol>
                <a:gridCol w="699557">
                  <a:extLst>
                    <a:ext uri="{9D8B030D-6E8A-4147-A177-3AD203B41FA5}">
                      <a16:colId xmlns:a16="http://schemas.microsoft.com/office/drawing/2014/main" val="341187880"/>
                    </a:ext>
                  </a:extLst>
                </a:gridCol>
              </a:tblGrid>
              <a:tr h="597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Показатель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50879" marT="0" marB="0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январь-июнь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2024 г.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50879" marT="0" marB="0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январь-июнь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2023 г.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50879" marT="0" marB="0" anchorCtr="1"/>
                </a:tc>
                <a:extLst>
                  <a:ext uri="{0D108BD9-81ED-4DB2-BD59-A6C34878D82A}">
                    <a16:rowId xmlns:a16="http://schemas.microsoft.com/office/drawing/2014/main" val="2187097639"/>
                  </a:ext>
                </a:extLst>
              </a:tr>
              <a:tr h="517697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</a:rPr>
                        <a:t>Коэффициент естественного прироста (убыли) населения, промилле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-6,2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-5,9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2459567254"/>
                  </a:ext>
                </a:extLst>
              </a:tr>
              <a:tr h="305777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</a:rPr>
                        <a:t>Коэффициент рождаемости, промилле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7,7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7,6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2984114289"/>
                  </a:ext>
                </a:extLst>
              </a:tr>
              <a:tr h="305764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</a:rPr>
                        <a:t>Коэффициент смертности, промилле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13,9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13,5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881663191"/>
                  </a:ext>
                </a:extLst>
              </a:tr>
              <a:tr h="292472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latin typeface="+mn-lt"/>
                        </a:rPr>
                        <a:t>Абсолютный прирост (убыль), человек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-5 496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-5 048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1781318"/>
                  </a:ext>
                </a:extLst>
              </a:tr>
              <a:tr h="517697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latin typeface="+mn-lt"/>
                        </a:rPr>
                        <a:t>Среднемесячная  заработная плата </a:t>
                      </a:r>
                      <a:br>
                        <a:rPr lang="ru-RU" sz="1200" b="0" kern="1200" dirty="0">
                          <a:latin typeface="+mn-lt"/>
                        </a:rPr>
                      </a:br>
                      <a:r>
                        <a:rPr lang="ru-RU" sz="1200" b="0" kern="1200" dirty="0">
                          <a:latin typeface="+mn-lt"/>
                        </a:rPr>
                        <a:t>работающего (по крупным и средним организациям), руб.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86 538,7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71 292,6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382332688"/>
                  </a:ext>
                </a:extLst>
              </a:tr>
              <a:tr h="760178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latin typeface="+mn-lt"/>
                        </a:rPr>
                        <a:t>Темпы роста </a:t>
                      </a:r>
                      <a:r>
                        <a:rPr lang="ru-RU" sz="1200" b="0" kern="1200" dirty="0" smtClean="0">
                          <a:latin typeface="+mn-lt"/>
                        </a:rPr>
                        <a:t>среднемесячной  заработной платы</a:t>
                      </a:r>
                      <a:r>
                        <a:rPr lang="ru-RU" sz="1200" b="0" kern="1200" baseline="0" dirty="0" smtClean="0">
                          <a:latin typeface="+mn-lt"/>
                        </a:rPr>
                        <a:t> в</a:t>
                      </a:r>
                      <a:r>
                        <a:rPr lang="ru-RU" sz="1200" b="0" kern="1200" dirty="0" smtClean="0">
                          <a:latin typeface="+mn-lt"/>
                        </a:rPr>
                        <a:t> </a:t>
                      </a:r>
                      <a:r>
                        <a:rPr lang="ru-RU" sz="1200" b="0" kern="1200" dirty="0">
                          <a:latin typeface="+mn-lt"/>
                        </a:rPr>
                        <a:t>действующих </a:t>
                      </a:r>
                      <a:r>
                        <a:rPr lang="ru-RU" sz="1200" b="0" kern="1200" dirty="0" smtClean="0">
                          <a:latin typeface="+mn-lt"/>
                        </a:rPr>
                        <a:t>ценах, в </a:t>
                      </a:r>
                      <a:r>
                        <a:rPr lang="ru-RU" sz="1200" b="0" kern="1200" dirty="0">
                          <a:latin typeface="+mn-lt"/>
                        </a:rPr>
                        <a:t>% к </a:t>
                      </a:r>
                      <a:r>
                        <a:rPr lang="ru-RU" sz="1200" b="0" kern="1200" dirty="0" smtClean="0">
                          <a:latin typeface="+mn-lt"/>
                        </a:rPr>
                        <a:t>соответствующему </a:t>
                      </a:r>
                      <a:r>
                        <a:rPr lang="ru-RU" sz="1200" b="0" kern="1200" dirty="0">
                          <a:latin typeface="+mn-lt"/>
                        </a:rPr>
                        <a:t>периоду </a:t>
                      </a:r>
                      <a:r>
                        <a:rPr lang="ru-RU" sz="1200" b="0" kern="1200" dirty="0" smtClean="0">
                          <a:latin typeface="+mn-lt"/>
                        </a:rPr>
                        <a:t>предыдущего </a:t>
                      </a:r>
                      <a:r>
                        <a:rPr lang="ru-RU" sz="1200" b="0" kern="1200" dirty="0">
                          <a:latin typeface="+mn-lt"/>
                        </a:rPr>
                        <a:t>года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121,1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115,7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1599549682"/>
                  </a:ext>
                </a:extLst>
              </a:tr>
              <a:tr h="517697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latin typeface="+mn-lt"/>
                        </a:rPr>
                        <a:t>Уровень официально зарегистрированной безработицы, </a:t>
                      </a:r>
                      <a:r>
                        <a:rPr lang="ru-RU" sz="1200" b="0" kern="1200" dirty="0" smtClean="0">
                          <a:latin typeface="+mn-lt"/>
                        </a:rPr>
                        <a:t/>
                      </a:r>
                      <a:br>
                        <a:rPr lang="ru-RU" sz="1200" b="0" kern="1200" dirty="0" smtClean="0">
                          <a:latin typeface="+mn-lt"/>
                        </a:rPr>
                      </a:br>
                      <a:r>
                        <a:rPr lang="ru-RU" sz="1200" b="0" kern="1200" dirty="0" smtClean="0">
                          <a:latin typeface="+mn-lt"/>
                        </a:rPr>
                        <a:t>в </a:t>
                      </a:r>
                      <a:r>
                        <a:rPr lang="ru-RU" sz="1200" b="0" kern="1200" dirty="0">
                          <a:latin typeface="+mn-lt"/>
                        </a:rPr>
                        <a:t>% к ЭАН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0,23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0,34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969996601"/>
                  </a:ext>
                </a:extLst>
              </a:tr>
              <a:tr h="760178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latin typeface="+mn-lt"/>
                        </a:rPr>
                        <a:t>Объем отгруженных товаров собственного производства, выполненных работ и услуг по обрабатывающим производствам, млрд</a:t>
                      </a:r>
                      <a:r>
                        <a:rPr lang="ru-RU" sz="1200" b="0" kern="1200" dirty="0" smtClean="0">
                          <a:latin typeface="+mn-lt"/>
                        </a:rPr>
                        <a:t>. руб</a:t>
                      </a:r>
                      <a:r>
                        <a:rPr lang="ru-RU" sz="1200" b="0" kern="1200" dirty="0">
                          <a:latin typeface="+mn-lt"/>
                        </a:rPr>
                        <a:t>.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333,0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246,8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2559849023"/>
                  </a:ext>
                </a:extLst>
              </a:tr>
              <a:tr h="1005034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latin typeface="+mn-lt"/>
                        </a:rPr>
                        <a:t>Темпы роста </a:t>
                      </a:r>
                      <a:r>
                        <a:rPr lang="ru-RU" sz="1200" b="0" kern="1200" dirty="0" smtClean="0">
                          <a:latin typeface="+mn-lt"/>
                        </a:rPr>
                        <a:t>объема отгруженных товаров собственного производства, выполненных работ и услуг по обрабатывающим производствам в действующих </a:t>
                      </a:r>
                      <a:r>
                        <a:rPr lang="ru-RU" sz="1200" b="0" kern="1200" dirty="0">
                          <a:latin typeface="+mn-lt"/>
                        </a:rPr>
                        <a:t>ценах</a:t>
                      </a:r>
                      <a:r>
                        <a:rPr lang="ru-RU" sz="1200" b="0" kern="1200" dirty="0" smtClean="0">
                          <a:latin typeface="+mn-lt"/>
                        </a:rPr>
                        <a:t>, </a:t>
                      </a:r>
                      <a:br>
                        <a:rPr lang="ru-RU" sz="1200" b="0" kern="1200" dirty="0" smtClean="0">
                          <a:latin typeface="+mn-lt"/>
                        </a:rPr>
                      </a:br>
                      <a:r>
                        <a:rPr lang="ru-RU" sz="1200" b="0" kern="1200" dirty="0" smtClean="0">
                          <a:latin typeface="+mn-lt"/>
                        </a:rPr>
                        <a:t>в </a:t>
                      </a:r>
                      <a:r>
                        <a:rPr lang="ru-RU" sz="1200" b="0" kern="1200" dirty="0">
                          <a:latin typeface="+mn-lt"/>
                        </a:rPr>
                        <a:t>% </a:t>
                      </a:r>
                      <a:r>
                        <a:rPr lang="ru-RU" sz="1200" b="0" kern="1200" dirty="0" smtClean="0">
                          <a:latin typeface="+mn-lt"/>
                        </a:rPr>
                        <a:t>к соответствующему периоду предыдущего года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135,1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104,9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370629953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11801"/>
              </p:ext>
            </p:extLst>
          </p:nvPr>
        </p:nvGraphicFramePr>
        <p:xfrm>
          <a:off x="6224298" y="914398"/>
          <a:ext cx="5760001" cy="5580004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4343379">
                  <a:extLst>
                    <a:ext uri="{9D8B030D-6E8A-4147-A177-3AD203B41FA5}">
                      <a16:colId xmlns:a16="http://schemas.microsoft.com/office/drawing/2014/main" val="1541380595"/>
                    </a:ext>
                  </a:extLst>
                </a:gridCol>
                <a:gridCol w="708311">
                  <a:extLst>
                    <a:ext uri="{9D8B030D-6E8A-4147-A177-3AD203B41FA5}">
                      <a16:colId xmlns:a16="http://schemas.microsoft.com/office/drawing/2014/main" val="341802179"/>
                    </a:ext>
                  </a:extLst>
                </a:gridCol>
                <a:gridCol w="708311">
                  <a:extLst>
                    <a:ext uri="{9D8B030D-6E8A-4147-A177-3AD203B41FA5}">
                      <a16:colId xmlns:a16="http://schemas.microsoft.com/office/drawing/2014/main" val="341187880"/>
                    </a:ext>
                  </a:extLst>
                </a:gridCol>
              </a:tblGrid>
              <a:tr h="6188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50879" marT="0" marB="0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январь-июнь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2024 г.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50879" marT="0" marB="0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январь-июнь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2023 г.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50879" marT="0" marB="0" anchorCtr="1"/>
                </a:tc>
                <a:extLst>
                  <a:ext uri="{0D108BD9-81ED-4DB2-BD59-A6C34878D82A}">
                    <a16:rowId xmlns:a16="http://schemas.microsoft.com/office/drawing/2014/main" val="2187097639"/>
                  </a:ext>
                </a:extLst>
              </a:tr>
              <a:tr h="524825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/>
                        <a:t>Ввод в действие жилых домов (с учетом жилых домов на участках для ведения садоводства), тыс</a:t>
                      </a:r>
                      <a:r>
                        <a:rPr lang="ru-RU" sz="1200" b="0" kern="1200" dirty="0" smtClean="0"/>
                        <a:t>. кв. м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387,7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410,4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1258243742"/>
                  </a:ext>
                </a:extLst>
              </a:tr>
              <a:tr h="524825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/>
                        <a:t>Темпы </a:t>
                      </a:r>
                      <a:r>
                        <a:rPr lang="ru-RU" sz="1200" b="0" kern="1200" dirty="0" smtClean="0"/>
                        <a:t>роста ввода в действие жилых домов , </a:t>
                      </a:r>
                      <a:r>
                        <a:rPr lang="ru-RU" sz="1200" b="0" kern="1200" dirty="0"/>
                        <a:t>в % </a:t>
                      </a:r>
                      <a:r>
                        <a:rPr lang="ru-RU" sz="1200" b="0" kern="1200" dirty="0" smtClean="0"/>
                        <a:t/>
                      </a:r>
                      <a:br>
                        <a:rPr lang="ru-RU" sz="1200" b="0" kern="1200" dirty="0" smtClean="0"/>
                      </a:br>
                      <a:r>
                        <a:rPr lang="ru-RU" sz="1200" b="0" kern="1200" dirty="0" smtClean="0"/>
                        <a:t>к соответствующему периоду предыдущего года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94,5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152,7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4181201863"/>
                  </a:ext>
                </a:extLst>
              </a:tr>
              <a:tr h="304109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/>
                        <a:t>Объем инвестиций в основной капитал, млрд</a:t>
                      </a:r>
                      <a:r>
                        <a:rPr lang="ru-RU" sz="1200" b="0" kern="1200" dirty="0" smtClean="0"/>
                        <a:t>. руб</a:t>
                      </a:r>
                      <a:r>
                        <a:rPr lang="ru-RU" sz="1200" b="0" kern="1200" dirty="0"/>
                        <a:t>.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73,2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77,0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2430988223"/>
                  </a:ext>
                </a:extLst>
              </a:tr>
              <a:tr h="770650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/>
                        <a:t>Темпы роста </a:t>
                      </a:r>
                      <a:r>
                        <a:rPr lang="ru-RU" sz="1200" b="0" kern="1200" dirty="0" smtClean="0"/>
                        <a:t>объема инвестиций в основной капитал </a:t>
                      </a:r>
                      <a:br>
                        <a:rPr lang="ru-RU" sz="1200" b="0" kern="1200" dirty="0" smtClean="0"/>
                      </a:br>
                      <a:r>
                        <a:rPr lang="ru-RU" sz="1200" b="0" kern="1200" dirty="0" smtClean="0"/>
                        <a:t>в </a:t>
                      </a:r>
                      <a:r>
                        <a:rPr lang="ru-RU" sz="1200" b="0" kern="1200" dirty="0"/>
                        <a:t>действующих ценах</a:t>
                      </a:r>
                      <a:r>
                        <a:rPr lang="ru-RU" sz="1200" b="0" kern="1200" dirty="0" smtClean="0"/>
                        <a:t>, в </a:t>
                      </a:r>
                      <a:r>
                        <a:rPr lang="ru-RU" sz="1200" b="0" kern="1200" dirty="0"/>
                        <a:t>% </a:t>
                      </a:r>
                      <a:r>
                        <a:rPr lang="ru-RU" sz="1200" b="0" kern="1200" dirty="0" smtClean="0"/>
                        <a:t>к соответствующему периоду предыдущего года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95,6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118,5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2129832834"/>
                  </a:ext>
                </a:extLst>
              </a:tr>
              <a:tr h="524825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/>
                        <a:t>Оборот розничной торговли (по крупным и средним организациям</a:t>
                      </a:r>
                      <a:r>
                        <a:rPr lang="ru-RU" sz="1200" b="0" kern="1200" dirty="0" smtClean="0"/>
                        <a:t>), </a:t>
                      </a:r>
                      <a:r>
                        <a:rPr lang="ru-RU" sz="1200" b="0" kern="1200" dirty="0"/>
                        <a:t>млрд.руб.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189,6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154,9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596577478"/>
                  </a:ext>
                </a:extLst>
              </a:tr>
              <a:tr h="770650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/>
                        <a:t>Темпы роста </a:t>
                      </a:r>
                      <a:r>
                        <a:rPr lang="ru-RU" sz="1200" b="0" kern="1200" dirty="0" smtClean="0"/>
                        <a:t>оборота розничной торговли в </a:t>
                      </a:r>
                      <a:r>
                        <a:rPr lang="ru-RU" sz="1200" b="0" kern="1200" dirty="0"/>
                        <a:t>действующих ценах</a:t>
                      </a:r>
                      <a:r>
                        <a:rPr lang="ru-RU" sz="1200" b="0" kern="1200" dirty="0" smtClean="0"/>
                        <a:t>, в </a:t>
                      </a:r>
                      <a:r>
                        <a:rPr lang="ru-RU" sz="1200" b="0" kern="1200" dirty="0"/>
                        <a:t>% </a:t>
                      </a:r>
                      <a:r>
                        <a:rPr lang="ru-RU" sz="1200" b="0" kern="1200" dirty="0" smtClean="0"/>
                        <a:t>к соответствующему периоду предыдущего года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122,4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107,2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3104303189"/>
                  </a:ext>
                </a:extLst>
              </a:tr>
              <a:tr h="770650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/>
                        <a:t>Объем платных услуг (по крупным и средним </a:t>
                      </a:r>
                      <a:r>
                        <a:rPr lang="ru-RU" sz="1200" b="0" kern="1200" dirty="0" smtClean="0"/>
                        <a:t>организациям</a:t>
                      </a:r>
                      <a:r>
                        <a:rPr lang="ru-RU" sz="1200" b="0" kern="1200" dirty="0"/>
                        <a:t>), </a:t>
                      </a:r>
                      <a:r>
                        <a:rPr lang="ru-RU" sz="1200" b="0" kern="1200" dirty="0" smtClean="0"/>
                        <a:t>млрд. руб</a:t>
                      </a:r>
                      <a:r>
                        <a:rPr lang="ru-RU" sz="1200" b="0" kern="1200" dirty="0"/>
                        <a:t>.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65,5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61,2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1382696704"/>
                  </a:ext>
                </a:extLst>
              </a:tr>
              <a:tr h="770650"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/>
                        <a:t>Темпы роста </a:t>
                      </a:r>
                      <a:r>
                        <a:rPr lang="ru-RU" sz="1200" b="0" kern="1200" dirty="0" smtClean="0"/>
                        <a:t>объема платных услуг в </a:t>
                      </a:r>
                      <a:r>
                        <a:rPr lang="ru-RU" sz="1200" b="0" kern="1200" dirty="0"/>
                        <a:t>действующих ценах</a:t>
                      </a:r>
                      <a:r>
                        <a:rPr lang="ru-RU" sz="1200" b="0" kern="1200" dirty="0" smtClean="0"/>
                        <a:t>, в </a:t>
                      </a:r>
                      <a:r>
                        <a:rPr lang="ru-RU" sz="1200" b="0" kern="1200" dirty="0"/>
                        <a:t>% </a:t>
                      </a:r>
                      <a:r>
                        <a:rPr lang="ru-RU" sz="1200" b="0" kern="1200" dirty="0" smtClean="0"/>
                        <a:t>к соответствующему периоду предыдущего года</a:t>
                      </a:r>
                      <a:endParaRPr lang="ru-RU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107,8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109,5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79" marR="36000" marT="10800" marB="10800" anchor="ctr"/>
                </a:tc>
                <a:extLst>
                  <a:ext uri="{0D108BD9-81ED-4DB2-BD59-A6C34878D82A}">
                    <a16:rowId xmlns:a16="http://schemas.microsoft.com/office/drawing/2014/main" val="3548582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4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714" y="80584"/>
            <a:ext cx="12043533" cy="399548"/>
            <a:chOff x="56" y="390"/>
            <a:chExt cx="12020571" cy="399548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6" y="390"/>
              <a:ext cx="12020571" cy="399548"/>
            </a:xfrm>
            <a:prstGeom prst="roundRect">
              <a:avLst/>
            </a:prstGeom>
            <a:solidFill>
              <a:schemeClr val="accent3"/>
            </a:solidFill>
            <a:ln w="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 txBox="1"/>
            <p:nvPr/>
          </p:nvSpPr>
          <p:spPr>
            <a:xfrm>
              <a:off x="19559" y="19894"/>
              <a:ext cx="12001068" cy="36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1">
              <a:noAutofit/>
            </a:bodyPr>
            <a:lstStyle/>
            <a:p>
              <a:pPr algn="ctr">
                <a:tabLst>
                  <a:tab pos="6013450" algn="l"/>
                </a:tabLst>
              </a:pPr>
              <a:r>
                <a:rPr lang="ru-RU" sz="1700" b="1" dirty="0" smtClean="0"/>
                <a:t>Основные показатели социально-экономического развития г. Н.Новгорода за январь-июнь 2024 года</a:t>
              </a:r>
              <a:endParaRPr lang="ru-RU" sz="1700" b="1" dirty="0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85714" y="693668"/>
            <a:ext cx="5902966" cy="338554"/>
          </a:xfrm>
          <a:prstGeom prst="rect">
            <a:avLst/>
          </a:prstGeom>
        </p:spPr>
        <p:txBody>
          <a:bodyPr wrap="square" anchor="t" anchorCtr="0">
            <a:spAutoFit/>
          </a:bodyPr>
          <a:lstStyle/>
          <a:p>
            <a:pPr lvl="0"/>
            <a:r>
              <a:rPr lang="ru-RU" sz="1600" b="1" dirty="0">
                <a:solidFill>
                  <a:srgbClr val="3F5170"/>
                </a:solidFill>
                <a:ea typeface="Arial"/>
                <a:cs typeface="Arial"/>
                <a:sym typeface="Arial"/>
              </a:rPr>
              <a:t>Раздел I. Качество и уровень </a:t>
            </a:r>
            <a:r>
              <a:rPr lang="ru-RU" sz="1600" b="1" dirty="0">
                <a:ea typeface="Arial"/>
                <a:cs typeface="Arial"/>
                <a:sym typeface="Arial"/>
              </a:rPr>
              <a:t>жизни</a:t>
            </a:r>
            <a:r>
              <a:rPr lang="ru-RU" sz="1600" b="1" dirty="0">
                <a:solidFill>
                  <a:srgbClr val="3F5170"/>
                </a:solidFill>
                <a:ea typeface="Arial"/>
                <a:cs typeface="Arial"/>
                <a:sym typeface="Arial"/>
              </a:rPr>
              <a:t> населения</a:t>
            </a:r>
          </a:p>
        </p:txBody>
      </p:sp>
      <p:sp>
        <p:nvSpPr>
          <p:cNvPr id="6" name="Rectangle 25"/>
          <p:cNvSpPr/>
          <p:nvPr/>
        </p:nvSpPr>
        <p:spPr>
          <a:xfrm>
            <a:off x="105218" y="978432"/>
            <a:ext cx="58114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600" b="1" dirty="0" smtClean="0">
              <a:solidFill>
                <a:srgbClr val="FF0000"/>
              </a:solidFill>
              <a:ea typeface="Arial"/>
              <a:cs typeface="Arial"/>
              <a:sym typeface="Arial"/>
            </a:endParaRPr>
          </a:p>
          <a:p>
            <a:pPr indent="268288" algn="just"/>
            <a:r>
              <a:rPr lang="ru-RU" sz="1200" b="1" dirty="0" smtClean="0"/>
              <a:t>Среднемесячная заработная плата </a:t>
            </a:r>
            <a:r>
              <a:rPr lang="ru-RU" sz="1200" dirty="0" smtClean="0"/>
              <a:t>по крупным и средним организациям за январь-июнь 2024 года составила 86 538,7 руб., увеличившись к январю-июню 2023 года на 21,1%, в реальном выражении (без учета уровня инфляции) рост составил 13,2%.</a:t>
            </a:r>
          </a:p>
          <a:p>
            <a:pPr indent="268288" algn="just"/>
            <a:r>
              <a:rPr lang="ru-RU" sz="1200" b="1" dirty="0" smtClean="0"/>
              <a:t>В социальной сфере среднемесячная заработная плата </a:t>
            </a:r>
            <a:br>
              <a:rPr lang="ru-RU" sz="1200" b="1" dirty="0" smtClean="0"/>
            </a:br>
            <a:r>
              <a:rPr lang="ru-RU" sz="1200" dirty="0" smtClean="0"/>
              <a:t>за этот же период</a:t>
            </a:r>
            <a:r>
              <a:rPr lang="ru-RU" sz="1200" b="1" dirty="0" smtClean="0"/>
              <a:t> </a:t>
            </a:r>
            <a:r>
              <a:rPr lang="ru-RU" sz="1200" dirty="0" smtClean="0"/>
              <a:t>составила: в образовании – 63 806,9 руб., в области здравоохранения и социальных услуг – 62 738 руб</a:t>
            </a:r>
            <a:r>
              <a:rPr lang="ru-RU" sz="1200" dirty="0"/>
              <a:t>., в области культуры, спорта, организации досуга и развлечений – </a:t>
            </a:r>
            <a:r>
              <a:rPr lang="ru-RU" sz="1200" dirty="0" smtClean="0"/>
              <a:t>98 341,9 руб. В </a:t>
            </a:r>
            <a:r>
              <a:rPr lang="ru-RU" sz="1200" dirty="0"/>
              <a:t>среднем рост заработной платы в социальной сфере составил </a:t>
            </a:r>
            <a:r>
              <a:rPr lang="ru-RU" sz="1200" dirty="0" smtClean="0"/>
              <a:t>116%.</a:t>
            </a:r>
            <a:endParaRPr lang="ru-RU" sz="1200" dirty="0"/>
          </a:p>
          <a:p>
            <a:pPr indent="268288" algn="just"/>
            <a:r>
              <a:rPr lang="ru-RU" sz="1200" dirty="0" smtClean="0"/>
              <a:t>По состоянию на 1 июля 2024 года </a:t>
            </a:r>
            <a:r>
              <a:rPr lang="ru-RU" sz="1200" b="1" dirty="0" smtClean="0"/>
              <a:t>просроченная задолженность </a:t>
            </a:r>
            <a:br>
              <a:rPr lang="ru-RU" sz="1200" b="1" dirty="0" smtClean="0"/>
            </a:br>
            <a:r>
              <a:rPr lang="ru-RU" sz="1200" b="1" dirty="0" smtClean="0"/>
              <a:t>по заработной плате </a:t>
            </a:r>
            <a:r>
              <a:rPr lang="ru-RU" sz="1200" dirty="0" smtClean="0"/>
              <a:t>организаций Нижнего Новгорода, обследуемых </a:t>
            </a:r>
            <a:br>
              <a:rPr lang="ru-RU" sz="1200" dirty="0" smtClean="0"/>
            </a:br>
            <a:r>
              <a:rPr lang="ru-RU" sz="1200" dirty="0" smtClean="0"/>
              <a:t>по форме № 3-ф «Сведения о просроченной задолженности по заработной плате», отсутствует (справочно: задолженность организаций города </a:t>
            </a:r>
            <a:br>
              <a:rPr lang="ru-RU" sz="1200" dirty="0" smtClean="0"/>
            </a:br>
            <a:r>
              <a:rPr lang="ru-RU" sz="1200" dirty="0" smtClean="0"/>
              <a:t>на 01.07.2023 – </a:t>
            </a:r>
            <a:r>
              <a:rPr lang="ru-RU" sz="1200" dirty="0"/>
              <a:t>665</a:t>
            </a:r>
            <a:r>
              <a:rPr lang="ru-RU" sz="1200" dirty="0" smtClean="0"/>
              <a:t> тыс. руб.). </a:t>
            </a:r>
          </a:p>
          <a:p>
            <a:pPr indent="268288" algn="just"/>
            <a:r>
              <a:rPr lang="ru-RU" sz="1200" dirty="0" smtClean="0"/>
              <a:t>Качество трудовой жизни города определялось состоянием следующих параметров:</a:t>
            </a:r>
          </a:p>
          <a:p>
            <a:pPr lvl="0" indent="268288" algn="just"/>
            <a:r>
              <a:rPr lang="ru-RU" sz="1200" dirty="0" smtClean="0"/>
              <a:t>- </a:t>
            </a:r>
            <a:r>
              <a:rPr lang="ru-RU" sz="1200" b="1" dirty="0" smtClean="0"/>
              <a:t>покупательная </a:t>
            </a:r>
            <a:r>
              <a:rPr lang="ru-RU" sz="1200" b="1" dirty="0"/>
              <a:t>способность</a:t>
            </a:r>
            <a:r>
              <a:rPr lang="ru-RU" sz="1200" dirty="0"/>
              <a:t> заработной платы: в городе на среднюю </a:t>
            </a:r>
            <a:br>
              <a:rPr lang="ru-RU" sz="1200" dirty="0"/>
            </a:br>
            <a:r>
              <a:rPr lang="ru-RU" sz="1200" dirty="0"/>
              <a:t>зарплату можно было приобрести товаров и услуг в </a:t>
            </a:r>
            <a:r>
              <a:rPr lang="ru-RU" sz="1200" dirty="0" smtClean="0"/>
              <a:t>январе-июне 2024 года </a:t>
            </a:r>
            <a:br>
              <a:rPr lang="ru-RU" sz="1200" dirty="0" smtClean="0"/>
            </a:br>
            <a:r>
              <a:rPr lang="ru-RU" sz="1200" dirty="0" smtClean="0"/>
              <a:t>на </a:t>
            </a:r>
            <a:r>
              <a:rPr lang="ru-RU" sz="1200" dirty="0"/>
              <a:t>сумму равную </a:t>
            </a:r>
            <a:r>
              <a:rPr lang="ru-RU" sz="1200" dirty="0" smtClean="0"/>
              <a:t>5,5 </a:t>
            </a:r>
            <a:r>
              <a:rPr lang="ru-RU" sz="1200" dirty="0"/>
              <a:t>прожиточным минимумам трудоспособного </a:t>
            </a:r>
            <a:r>
              <a:rPr lang="ru-RU" sz="1200" dirty="0" smtClean="0"/>
              <a:t>гражданина </a:t>
            </a:r>
            <a:r>
              <a:rPr lang="ru-RU" sz="1200" dirty="0"/>
              <a:t>(в </a:t>
            </a:r>
            <a:r>
              <a:rPr lang="ru-RU" sz="1200" dirty="0" smtClean="0"/>
              <a:t>январе-июне 2023 года – 4,8);</a:t>
            </a:r>
            <a:endParaRPr lang="ru-RU" sz="1200" dirty="0"/>
          </a:p>
          <a:p>
            <a:pPr lvl="0" indent="268288" algn="just">
              <a:tabLst>
                <a:tab pos="358775" algn="l"/>
                <a:tab pos="447675" algn="l"/>
              </a:tabLst>
            </a:pPr>
            <a:r>
              <a:rPr lang="ru-RU" sz="1200" dirty="0" smtClean="0"/>
              <a:t>- </a:t>
            </a:r>
            <a:r>
              <a:rPr lang="ru-RU" sz="1200" b="1" dirty="0" smtClean="0"/>
              <a:t>уровень </a:t>
            </a:r>
            <a:r>
              <a:rPr lang="ru-RU" sz="1200" b="1" dirty="0"/>
              <a:t>официально зарегистрированной </a:t>
            </a:r>
            <a:r>
              <a:rPr lang="ru-RU" sz="1200" b="1" dirty="0" smtClean="0"/>
              <a:t>безработицы </a:t>
            </a:r>
            <a:br>
              <a:rPr lang="ru-RU" sz="1200" b="1" dirty="0" smtClean="0"/>
            </a:br>
            <a:r>
              <a:rPr lang="ru-RU" sz="1200" dirty="0" smtClean="0"/>
              <a:t>на 1 июля 2024 </a:t>
            </a:r>
            <a:r>
              <a:rPr lang="ru-RU" sz="1200" dirty="0"/>
              <a:t>года в городе составил </a:t>
            </a:r>
            <a:r>
              <a:rPr lang="ru-RU" sz="1200" dirty="0" smtClean="0"/>
              <a:t>0,23% (на 01.07.2023 – 0,34%).</a:t>
            </a:r>
            <a:endParaRPr lang="ru-RU" sz="1200" dirty="0"/>
          </a:p>
        </p:txBody>
      </p:sp>
      <p:graphicFrame>
        <p:nvGraphicFramePr>
          <p:cNvPr id="7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834341"/>
              </p:ext>
            </p:extLst>
          </p:nvPr>
        </p:nvGraphicFramePr>
        <p:xfrm>
          <a:off x="6284259" y="693668"/>
          <a:ext cx="5665694" cy="256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08271"/>
              </p:ext>
            </p:extLst>
          </p:nvPr>
        </p:nvGraphicFramePr>
        <p:xfrm>
          <a:off x="6284259" y="3473260"/>
          <a:ext cx="5665694" cy="3151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603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5"/>
          <p:cNvSpPr/>
          <p:nvPr/>
        </p:nvSpPr>
        <p:spPr>
          <a:xfrm>
            <a:off x="152399" y="677507"/>
            <a:ext cx="57822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Состояние здоровья </a:t>
            </a:r>
            <a:r>
              <a:rPr lang="ru-RU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населения</a:t>
            </a:r>
          </a:p>
          <a:p>
            <a:pPr lvl="0"/>
            <a:endParaRPr lang="ru-RU" sz="600" b="1" dirty="0" smtClean="0">
              <a:solidFill>
                <a:schemeClr val="accent6">
                  <a:lumMod val="60000"/>
                  <a:lumOff val="40000"/>
                </a:schemeClr>
              </a:solidFill>
              <a:ea typeface="Arial"/>
              <a:cs typeface="Arial"/>
              <a:sym typeface="Arial"/>
            </a:endParaRPr>
          </a:p>
          <a:p>
            <a:pPr indent="268288" algn="just"/>
            <a:r>
              <a:rPr lang="ru-RU" sz="1200" dirty="0"/>
              <a:t>За </a:t>
            </a:r>
            <a:r>
              <a:rPr lang="ru-RU" sz="1200" dirty="0" smtClean="0"/>
              <a:t>январь-июнь 2024 года ситуация </a:t>
            </a:r>
            <a:r>
              <a:rPr lang="ru-RU" sz="1200" dirty="0"/>
              <a:t>с уровнем здоровья населения характеризуется следующими показателями:</a:t>
            </a:r>
          </a:p>
          <a:p>
            <a:pPr algn="just"/>
            <a:r>
              <a:rPr lang="ru-RU" sz="1200" dirty="0"/>
              <a:t>- уровень общей смертности </a:t>
            </a:r>
            <a:r>
              <a:rPr lang="ru-RU" sz="1200" dirty="0" smtClean="0"/>
              <a:t>вырос </a:t>
            </a:r>
            <a:r>
              <a:rPr lang="ru-RU" sz="1200" dirty="0"/>
              <a:t>и составил </a:t>
            </a:r>
            <a:r>
              <a:rPr lang="ru-RU" sz="1200" dirty="0" smtClean="0"/>
              <a:t>13,9 </a:t>
            </a:r>
            <a:r>
              <a:rPr lang="ru-RU" sz="1200" dirty="0"/>
              <a:t>промилле (в </a:t>
            </a:r>
            <a:r>
              <a:rPr lang="ru-RU" sz="1200" dirty="0" smtClean="0"/>
              <a:t>январе-июне 2023 года </a:t>
            </a:r>
            <a:r>
              <a:rPr lang="ru-RU" sz="1200" dirty="0"/>
              <a:t>– </a:t>
            </a:r>
            <a:r>
              <a:rPr lang="ru-RU" sz="1200" dirty="0" smtClean="0"/>
              <a:t>13,5 промилле</a:t>
            </a:r>
            <a:r>
              <a:rPr lang="ru-RU" sz="1200" dirty="0"/>
              <a:t>);</a:t>
            </a:r>
          </a:p>
          <a:p>
            <a:pPr algn="just"/>
            <a:r>
              <a:rPr lang="ru-RU" sz="1200" dirty="0"/>
              <a:t>- процент возмещения смертности </a:t>
            </a:r>
            <a:r>
              <a:rPr lang="ru-RU" sz="1200" dirty="0" smtClean="0"/>
              <a:t>снизился до 55,4% с 56,6% </a:t>
            </a:r>
            <a:r>
              <a:rPr lang="ru-RU" sz="1200" dirty="0"/>
              <a:t>в </a:t>
            </a:r>
            <a:r>
              <a:rPr lang="ru-RU" sz="1200" dirty="0" smtClean="0"/>
              <a:t>январе-июне 2023 года; </a:t>
            </a:r>
            <a:endParaRPr lang="ru-RU" sz="1200" dirty="0"/>
          </a:p>
          <a:p>
            <a:pPr algn="just"/>
            <a:r>
              <a:rPr lang="ru-RU" sz="1200" dirty="0"/>
              <a:t>- младенческая смертность </a:t>
            </a:r>
            <a:r>
              <a:rPr lang="ru-RU" sz="1200" dirty="0" smtClean="0"/>
              <a:t>уменьшилась </a:t>
            </a:r>
            <a:r>
              <a:rPr lang="ru-RU" sz="1200" dirty="0"/>
              <a:t>и составила </a:t>
            </a:r>
            <a:r>
              <a:rPr lang="ru-RU" sz="1200" dirty="0" smtClean="0"/>
              <a:t>3,3 </a:t>
            </a:r>
            <a:r>
              <a:rPr lang="ru-RU" sz="1200" dirty="0"/>
              <a:t>промилле (в </a:t>
            </a:r>
            <a:r>
              <a:rPr lang="ru-RU" sz="1200" dirty="0" smtClean="0"/>
              <a:t>январе-июне 2023 года – 4,2 </a:t>
            </a:r>
            <a:r>
              <a:rPr lang="ru-RU" sz="1200" dirty="0"/>
              <a:t>промилле). </a:t>
            </a:r>
          </a:p>
          <a:p>
            <a:pPr indent="268288" algn="just"/>
            <a:r>
              <a:rPr lang="ru-RU" sz="1200" dirty="0"/>
              <a:t>Общий индекс здоровья* за </a:t>
            </a:r>
            <a:r>
              <a:rPr lang="ru-RU" sz="1200" dirty="0" smtClean="0"/>
              <a:t>январь-июнь 2024 года </a:t>
            </a:r>
            <a:r>
              <a:rPr lang="ru-RU" sz="1200" dirty="0"/>
              <a:t>составил </a:t>
            </a:r>
            <a:r>
              <a:rPr lang="ru-RU" sz="1200" dirty="0" smtClean="0"/>
              <a:t>0,947 </a:t>
            </a:r>
            <a:br>
              <a:rPr lang="ru-RU" sz="1200" dirty="0" smtClean="0"/>
            </a:br>
            <a:r>
              <a:rPr lang="ru-RU" sz="1200" dirty="0" smtClean="0"/>
              <a:t>(в январе-июне 2023 года </a:t>
            </a:r>
            <a:r>
              <a:rPr lang="ru-RU" sz="1200" dirty="0"/>
              <a:t>– </a:t>
            </a:r>
            <a:r>
              <a:rPr lang="ru-RU" sz="1200" dirty="0" smtClean="0"/>
              <a:t>0,982).</a:t>
            </a:r>
            <a:endParaRPr lang="ru-RU" sz="1200" dirty="0"/>
          </a:p>
        </p:txBody>
      </p:sp>
      <p:sp>
        <p:nvSpPr>
          <p:cNvPr id="11" name="Rectangle 25"/>
          <p:cNvSpPr/>
          <p:nvPr/>
        </p:nvSpPr>
        <p:spPr>
          <a:xfrm>
            <a:off x="152400" y="2853794"/>
            <a:ext cx="5782235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Демографическая ситуация</a:t>
            </a:r>
          </a:p>
          <a:p>
            <a:pPr lvl="0"/>
            <a:endParaRPr lang="ru-RU" sz="600" b="1" dirty="0" smtClean="0">
              <a:solidFill>
                <a:schemeClr val="accent6">
                  <a:lumMod val="60000"/>
                  <a:lumOff val="40000"/>
                </a:schemeClr>
              </a:solidFill>
              <a:ea typeface="Arial"/>
              <a:cs typeface="Arial"/>
              <a:sym typeface="Arial"/>
            </a:endParaRPr>
          </a:p>
          <a:p>
            <a:pPr indent="268288" algn="just"/>
            <a:r>
              <a:rPr lang="ru-RU" sz="1200" dirty="0"/>
              <a:t>В Нижнем </a:t>
            </a:r>
            <a:r>
              <a:rPr lang="ru-RU" sz="1200" dirty="0" smtClean="0"/>
              <a:t>Новгороде </a:t>
            </a:r>
            <a:r>
              <a:rPr lang="ru-RU" sz="1200" dirty="0"/>
              <a:t>демографическая ситуация характеризуется превышением смертности над рождаемостью.</a:t>
            </a:r>
          </a:p>
          <a:p>
            <a:pPr indent="268288" algn="just"/>
            <a:r>
              <a:rPr lang="ru-RU" sz="1200" dirty="0" smtClean="0"/>
              <a:t>В целом в городе в январе-июне 2024 года зарегистрирована </a:t>
            </a:r>
            <a:r>
              <a:rPr lang="ru-RU" sz="1200" b="1" dirty="0" smtClean="0"/>
              <a:t>абсолютная убыль населения </a:t>
            </a:r>
            <a:r>
              <a:rPr lang="ru-RU" sz="1200" dirty="0" smtClean="0"/>
              <a:t>– 5,5 тыс. чел.</a:t>
            </a:r>
          </a:p>
          <a:p>
            <a:pPr indent="268288" algn="just"/>
            <a:r>
              <a:rPr lang="ru-RU" sz="1200" dirty="0" smtClean="0"/>
              <a:t>При </a:t>
            </a:r>
            <a:r>
              <a:rPr lang="ru-RU" sz="1200" dirty="0"/>
              <a:t>этом за счет </a:t>
            </a:r>
            <a:r>
              <a:rPr lang="ru-RU" sz="1200" b="1" dirty="0"/>
              <a:t>естественной убыли </a:t>
            </a:r>
            <a:r>
              <a:rPr lang="ru-RU" sz="1200" dirty="0"/>
              <a:t>потери населения города </a:t>
            </a:r>
            <a:br>
              <a:rPr lang="ru-RU" sz="1200" dirty="0"/>
            </a:br>
            <a:r>
              <a:rPr lang="ru-RU" sz="1200" dirty="0"/>
              <a:t>составили </a:t>
            </a:r>
            <a:r>
              <a:rPr lang="ru-RU" sz="1200" dirty="0" smtClean="0"/>
              <a:t>3,8 тыс</a:t>
            </a:r>
            <a:r>
              <a:rPr lang="ru-RU" sz="1200" dirty="0"/>
              <a:t>. </a:t>
            </a:r>
            <a:r>
              <a:rPr lang="ru-RU" sz="1200" dirty="0" smtClean="0"/>
              <a:t>чел</a:t>
            </a:r>
            <a:r>
              <a:rPr lang="ru-RU" sz="1200" dirty="0"/>
              <a:t>. </a:t>
            </a:r>
            <a:r>
              <a:rPr lang="ru-RU" sz="1200" dirty="0" smtClean="0"/>
              <a:t>(</a:t>
            </a:r>
            <a:r>
              <a:rPr lang="ru-RU" sz="1200" dirty="0"/>
              <a:t>в </a:t>
            </a:r>
            <a:r>
              <a:rPr lang="ru-RU" sz="1200" dirty="0" smtClean="0"/>
              <a:t>январе-июне 2023 года – 3,6 тыс. чел.).</a:t>
            </a:r>
            <a:endParaRPr lang="ru-RU" sz="1200" dirty="0"/>
          </a:p>
          <a:p>
            <a:pPr indent="268288" algn="just"/>
            <a:r>
              <a:rPr lang="ru-RU" sz="1200" dirty="0" smtClean="0"/>
              <a:t>Естественная убыль населения, как правило, компенсируется миграционным приростом. </a:t>
            </a:r>
            <a:r>
              <a:rPr lang="ru-RU" sz="1200" dirty="0"/>
              <a:t>В Нижнем Новгороде </a:t>
            </a:r>
            <a:r>
              <a:rPr lang="ru-RU" sz="1200" dirty="0" smtClean="0"/>
              <a:t>за январь-июнь 2024 года </a:t>
            </a:r>
            <a:r>
              <a:rPr lang="ru-RU" sz="1200" dirty="0"/>
              <a:t>такой компенсации естественных потерь населения не отмечалось в связи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с </a:t>
            </a:r>
            <a:r>
              <a:rPr lang="ru-RU" sz="1200" dirty="0"/>
              <a:t>миграционным оттоком нижегородцев из </a:t>
            </a:r>
            <a:r>
              <a:rPr lang="ru-RU" sz="1200" dirty="0" smtClean="0"/>
              <a:t>города.</a:t>
            </a:r>
          </a:p>
          <a:p>
            <a:pPr indent="268288" algn="just"/>
            <a:r>
              <a:rPr lang="ru-RU" sz="1200" dirty="0"/>
              <a:t>В </a:t>
            </a:r>
            <a:r>
              <a:rPr lang="ru-RU" sz="1200" dirty="0" smtClean="0"/>
              <a:t>январе-июне 2024 года </a:t>
            </a:r>
            <a:r>
              <a:rPr lang="ru-RU" sz="1200" dirty="0"/>
              <a:t>в Нижнем Новгороде миграционная убыль составила 1,7 тыс. чел. </a:t>
            </a:r>
            <a:r>
              <a:rPr lang="ru-RU" sz="1200" dirty="0" smtClean="0"/>
              <a:t>(в январе-июне 2023 года миграционная убыль 1,5 тыс. чел.) </a:t>
            </a:r>
            <a:endParaRPr lang="ru-RU" sz="1200" dirty="0"/>
          </a:p>
          <a:p>
            <a:pPr indent="268288" algn="just"/>
            <a:endParaRPr lang="ru-RU" sz="500" i="1" dirty="0" smtClean="0"/>
          </a:p>
          <a:p>
            <a:pPr indent="268288" algn="just"/>
            <a:r>
              <a:rPr lang="ru-RU" sz="900" i="1" dirty="0" smtClean="0"/>
              <a:t>(справочно: согласно методологии Росстата учитываются мигранты, зарегистрированные по постоянному месту жительства и по месту пребывания на 9 месяцев и более)</a:t>
            </a:r>
            <a:endParaRPr lang="ru-RU" sz="900" dirty="0"/>
          </a:p>
        </p:txBody>
      </p:sp>
      <p:graphicFrame>
        <p:nvGraphicFramePr>
          <p:cNvPr id="10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398405"/>
              </p:ext>
            </p:extLst>
          </p:nvPr>
        </p:nvGraphicFramePr>
        <p:xfrm>
          <a:off x="6292546" y="1236879"/>
          <a:ext cx="5576047" cy="4372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38023" y="5984150"/>
            <a:ext cx="5779698" cy="64093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* - индекс здоровья населения рассчитывается по методике Всероссийского Центра Уровня Жизни с использованием показателей общей и младенческой смертности, ожидаемой продолжительности жизни, % возмещения смертности с их взвешиванием по удельным весам (0,5; 0,25; 0,1 и 0,15). Индекс здоровья населения рассчитывается по отношению к среднеобластному уровню, принятому за 1.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65578" y="77716"/>
            <a:ext cx="12043533" cy="399548"/>
            <a:chOff x="56" y="390"/>
            <a:chExt cx="12020571" cy="399548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56" y="390"/>
              <a:ext cx="12020571" cy="399548"/>
            </a:xfrm>
            <a:prstGeom prst="roundRect">
              <a:avLst/>
            </a:prstGeom>
            <a:solidFill>
              <a:schemeClr val="accent3"/>
            </a:solidFill>
            <a:ln w="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 txBox="1"/>
            <p:nvPr/>
          </p:nvSpPr>
          <p:spPr>
            <a:xfrm>
              <a:off x="19559" y="19894"/>
              <a:ext cx="12001068" cy="36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1">
              <a:noAutofit/>
            </a:bodyPr>
            <a:lstStyle/>
            <a:p>
              <a:pPr>
                <a:tabLst>
                  <a:tab pos="6013450" algn="l"/>
                </a:tabLst>
              </a:pPr>
              <a:r>
                <a:rPr lang="ru-RU" sz="1700" b="1" dirty="0"/>
                <a:t>Основные показатели социально-экономического развития г. Н.Новгорода за </a:t>
              </a:r>
              <a:r>
                <a:rPr lang="ru-RU" sz="1700" b="1" dirty="0" smtClean="0"/>
                <a:t>январь-июнь </a:t>
              </a:r>
              <a:r>
                <a:rPr lang="ru-RU" sz="1700" b="1" dirty="0"/>
                <a:t>2024 </a:t>
              </a:r>
              <a:r>
                <a:rPr lang="ru-RU" sz="1700" b="1" dirty="0" smtClean="0"/>
                <a:t>года</a:t>
              </a:r>
              <a:endParaRPr lang="ru-RU" sz="17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4278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714" y="80584"/>
            <a:ext cx="12020571" cy="399548"/>
            <a:chOff x="56" y="390"/>
            <a:chExt cx="12020571" cy="399548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6" y="390"/>
              <a:ext cx="12020571" cy="399548"/>
            </a:xfrm>
            <a:prstGeom prst="roundRect">
              <a:avLst/>
            </a:prstGeom>
            <a:solidFill>
              <a:schemeClr val="accent3"/>
            </a:solidFill>
            <a:ln w="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 txBox="1"/>
            <p:nvPr/>
          </p:nvSpPr>
          <p:spPr>
            <a:xfrm>
              <a:off x="19560" y="19894"/>
              <a:ext cx="12001067" cy="36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1">
              <a:noAutofit/>
            </a:bodyPr>
            <a:lstStyle/>
            <a:p>
              <a:pPr lvl="0"/>
              <a:r>
                <a:rPr lang="ru-RU" sz="1700" b="1" i="0" kern="1200" dirty="0" smtClean="0"/>
                <a:t>Основные показатели социально-экономического развития г. Н.Новгорода за </a:t>
              </a:r>
              <a:r>
                <a:rPr lang="ru-RU" sz="1700" b="1" dirty="0"/>
                <a:t>2022 год</a:t>
              </a:r>
              <a:endParaRPr lang="ru-RU" sz="1600" dirty="0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85714" y="693668"/>
            <a:ext cx="5902966" cy="338554"/>
          </a:xfrm>
          <a:prstGeom prst="rect">
            <a:avLst/>
          </a:prstGeom>
        </p:spPr>
        <p:txBody>
          <a:bodyPr wrap="square" anchor="t" anchorCtr="0">
            <a:spAutoFit/>
          </a:bodyPr>
          <a:lstStyle/>
          <a:p>
            <a:pPr lvl="0"/>
            <a:r>
              <a:rPr lang="ru-RU" sz="1600" b="1" dirty="0">
                <a:solidFill>
                  <a:srgbClr val="3F5170"/>
                </a:solidFill>
                <a:ea typeface="Arial"/>
                <a:cs typeface="Arial"/>
                <a:sym typeface="Arial"/>
              </a:rPr>
              <a:t>Раздел </a:t>
            </a:r>
            <a:r>
              <a:rPr lang="en-US" sz="1600" b="1" dirty="0">
                <a:solidFill>
                  <a:srgbClr val="3F5170"/>
                </a:solidFill>
                <a:ea typeface="Arial"/>
                <a:cs typeface="Arial"/>
                <a:sym typeface="Arial"/>
              </a:rPr>
              <a:t>II. </a:t>
            </a:r>
            <a:r>
              <a:rPr lang="ru-RU" sz="1600" b="1" dirty="0">
                <a:solidFill>
                  <a:srgbClr val="3F5170"/>
                </a:solidFill>
                <a:ea typeface="Arial"/>
                <a:cs typeface="Arial"/>
                <a:sym typeface="Arial"/>
              </a:rPr>
              <a:t>Экономический потенциал</a:t>
            </a:r>
          </a:p>
        </p:txBody>
      </p:sp>
      <p:sp>
        <p:nvSpPr>
          <p:cNvPr id="6" name="Rectangle 25"/>
          <p:cNvSpPr/>
          <p:nvPr/>
        </p:nvSpPr>
        <p:spPr>
          <a:xfrm>
            <a:off x="105218" y="1139799"/>
            <a:ext cx="576034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Экономическая эффективность крупных и средних </a:t>
            </a:r>
          </a:p>
          <a:p>
            <a:pPr lvl="0" algn="just"/>
            <a:r>
              <a:rPr lang="ru-RU" sz="1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организаций</a:t>
            </a:r>
          </a:p>
          <a:p>
            <a:pPr lvl="0" algn="just"/>
            <a:endParaRPr lang="ru-RU" sz="600" b="1" dirty="0" smtClean="0">
              <a:solidFill>
                <a:schemeClr val="accent6">
                  <a:lumMod val="60000"/>
                  <a:lumOff val="40000"/>
                </a:schemeClr>
              </a:solidFill>
              <a:ea typeface="Arial"/>
              <a:cs typeface="Arial"/>
              <a:sym typeface="Arial"/>
            </a:endParaRPr>
          </a:p>
          <a:p>
            <a:pPr indent="268288" algn="just"/>
            <a:r>
              <a:rPr lang="ru-RU" sz="1200" b="1" dirty="0"/>
              <a:t>Объем отгруженных товаров собственного производства, </a:t>
            </a:r>
            <a:r>
              <a:rPr lang="ru-RU" sz="1200" b="1" dirty="0" smtClean="0"/>
              <a:t>выполненных </a:t>
            </a:r>
            <a:r>
              <a:rPr lang="ru-RU" sz="1200" b="1" dirty="0"/>
              <a:t>работ и услуг</a:t>
            </a:r>
            <a:r>
              <a:rPr lang="ru-RU" sz="1200" dirty="0"/>
              <a:t> по крупным и средним организациям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за январь-июнь 2024 года </a:t>
            </a:r>
            <a:r>
              <a:rPr lang="ru-RU" sz="1200" dirty="0"/>
              <a:t>составил </a:t>
            </a:r>
            <a:r>
              <a:rPr lang="ru-RU" sz="1200" dirty="0" smtClean="0"/>
              <a:t>696 млрд</a:t>
            </a:r>
            <a:r>
              <a:rPr lang="ru-RU" sz="1200" dirty="0"/>
              <a:t>. руб., что больше уровня </a:t>
            </a:r>
            <a:r>
              <a:rPr lang="ru-RU" sz="1200" dirty="0" smtClean="0"/>
              <a:t>соответствующего периода прошлого </a:t>
            </a:r>
            <a:r>
              <a:rPr lang="ru-RU" sz="1200" dirty="0"/>
              <a:t>года на </a:t>
            </a:r>
            <a:r>
              <a:rPr lang="ru-RU" sz="1200" dirty="0" smtClean="0"/>
              <a:t>25,8% </a:t>
            </a:r>
            <a:r>
              <a:rPr lang="ru-RU" sz="1200" dirty="0"/>
              <a:t>(за </a:t>
            </a:r>
            <a:r>
              <a:rPr lang="ru-RU" sz="1200" dirty="0" smtClean="0"/>
              <a:t>январь-июнь 2023 года </a:t>
            </a:r>
            <a:r>
              <a:rPr lang="ru-RU" sz="1200" dirty="0"/>
              <a:t>отгрузка по сопоставимому кругу организаций составила </a:t>
            </a:r>
            <a:r>
              <a:rPr lang="ru-RU" sz="1200" dirty="0" smtClean="0"/>
              <a:t>553,2 млрд</a:t>
            </a:r>
            <a:r>
              <a:rPr lang="ru-RU" sz="1200" dirty="0"/>
              <a:t>. руб.).</a:t>
            </a:r>
          </a:p>
          <a:p>
            <a:pPr indent="268288" algn="just"/>
            <a:r>
              <a:rPr lang="ru-RU" sz="1200" b="1" dirty="0"/>
              <a:t>Прибыль прибыльных</a:t>
            </a:r>
            <a:r>
              <a:rPr lang="ru-RU" sz="1200" dirty="0"/>
              <a:t> крупных и средних организаций за </a:t>
            </a:r>
            <a:r>
              <a:rPr lang="ru-RU" sz="1200" dirty="0" smtClean="0"/>
              <a:t>январь-июнь 2024 года составила 119,3 млрд. руб., снизившись </a:t>
            </a:r>
            <a:r>
              <a:rPr lang="ru-RU" sz="1200" dirty="0"/>
              <a:t>к </a:t>
            </a:r>
            <a:r>
              <a:rPr lang="ru-RU" sz="1200" dirty="0" smtClean="0"/>
              <a:t>уровню за аналогичный период прошлого года на 19,6%.</a:t>
            </a:r>
            <a:endParaRPr lang="ru-RU" sz="1200" dirty="0"/>
          </a:p>
          <a:p>
            <a:pPr indent="268288" algn="just"/>
            <a:r>
              <a:rPr lang="ru-RU" sz="1200" dirty="0" smtClean="0"/>
              <a:t>Доля прибыльных организаций составила 77,1% (за январь-июнь 2023 года </a:t>
            </a:r>
            <a:r>
              <a:rPr lang="ru-RU" sz="1200" dirty="0"/>
              <a:t>– </a:t>
            </a:r>
            <a:r>
              <a:rPr lang="ru-RU" sz="1200" dirty="0" smtClean="0"/>
              <a:t>80,5%). </a:t>
            </a:r>
            <a:endParaRPr lang="ru-RU" sz="1200" dirty="0"/>
          </a:p>
          <a:p>
            <a:pPr indent="268288" algn="just"/>
            <a:r>
              <a:rPr lang="ru-RU" sz="1200" dirty="0" smtClean="0"/>
              <a:t>По </a:t>
            </a:r>
            <a:r>
              <a:rPr lang="ru-RU" sz="1200" dirty="0"/>
              <a:t>состоянию на 1 </a:t>
            </a:r>
            <a:r>
              <a:rPr lang="ru-RU" sz="1200" dirty="0" smtClean="0"/>
              <a:t>июля 2024 </a:t>
            </a:r>
            <a:r>
              <a:rPr lang="ru-RU" sz="1200" dirty="0"/>
              <a:t>года крупными и средними </a:t>
            </a:r>
            <a:r>
              <a:rPr lang="ru-RU" sz="1200" dirty="0" smtClean="0"/>
              <a:t>организациями </a:t>
            </a:r>
            <a:r>
              <a:rPr lang="ru-RU" sz="1200" dirty="0"/>
              <a:t>города получен положительный </a:t>
            </a:r>
            <a:r>
              <a:rPr lang="ru-RU" sz="1200" b="1" dirty="0"/>
              <a:t>сальдированный финансовый результат</a:t>
            </a:r>
            <a:r>
              <a:rPr lang="ru-RU" sz="1200" dirty="0"/>
              <a:t> до налогообложения в </a:t>
            </a:r>
            <a:r>
              <a:rPr lang="ru-RU" sz="1200" dirty="0" smtClean="0"/>
              <a:t>сумме 100,5 млрд. руб.</a:t>
            </a:r>
            <a:endParaRPr lang="ru-RU" sz="1200" dirty="0"/>
          </a:p>
          <a:p>
            <a:pPr indent="268288" algn="just"/>
            <a:r>
              <a:rPr lang="ru-RU" sz="1200" b="1" dirty="0"/>
              <a:t>Фонд заработной платы </a:t>
            </a:r>
            <a:r>
              <a:rPr lang="ru-RU" sz="1200" dirty="0"/>
              <a:t>по крупным и средним </a:t>
            </a:r>
            <a:r>
              <a:rPr lang="ru-RU" sz="1200" dirty="0" smtClean="0"/>
              <a:t>организациям </a:t>
            </a:r>
            <a:br>
              <a:rPr lang="ru-RU" sz="1200" dirty="0" smtClean="0"/>
            </a:br>
            <a:r>
              <a:rPr lang="ru-RU" sz="1200" dirty="0" smtClean="0"/>
              <a:t>Нижнего Новгорода </a:t>
            </a:r>
            <a:r>
              <a:rPr lang="ru-RU" sz="1200" dirty="0"/>
              <a:t>за </a:t>
            </a:r>
            <a:r>
              <a:rPr lang="ru-RU" sz="1200" dirty="0" smtClean="0"/>
              <a:t>январь-июнь 2024 года </a:t>
            </a:r>
            <a:r>
              <a:rPr lang="ru-RU" sz="1200" dirty="0"/>
              <a:t>составил </a:t>
            </a:r>
            <a:r>
              <a:rPr lang="ru-RU" sz="1200" dirty="0" smtClean="0"/>
              <a:t>202 </a:t>
            </a:r>
            <a:r>
              <a:rPr lang="ru-RU" sz="1200" dirty="0"/>
              <a:t>млрд. руб.,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с </a:t>
            </a:r>
            <a:r>
              <a:rPr lang="ru-RU" sz="1200" dirty="0"/>
              <a:t>темпом роста к </a:t>
            </a:r>
            <a:r>
              <a:rPr lang="ru-RU" sz="1200" dirty="0" smtClean="0"/>
              <a:t>январю-июню 2023 года – </a:t>
            </a:r>
            <a:r>
              <a:rPr lang="ru-RU" sz="1200" dirty="0"/>
              <a:t>120,9%, по полному кругу организаций – </a:t>
            </a:r>
            <a:r>
              <a:rPr lang="ru-RU" sz="1200" dirty="0" smtClean="0"/>
              <a:t>249 млрд</a:t>
            </a:r>
            <a:r>
              <a:rPr lang="ru-RU" sz="1200" dirty="0"/>
              <a:t>. руб., </a:t>
            </a:r>
            <a:r>
              <a:rPr lang="ru-RU" sz="1200" dirty="0" smtClean="0"/>
              <a:t>темп роста </a:t>
            </a:r>
            <a:r>
              <a:rPr lang="ru-RU" sz="1200" dirty="0"/>
              <a:t>– </a:t>
            </a:r>
            <a:r>
              <a:rPr lang="ru-RU" sz="1200" dirty="0" smtClean="0"/>
              <a:t>120,8%.</a:t>
            </a:r>
            <a:endParaRPr lang="ru-RU" sz="1200" dirty="0"/>
          </a:p>
        </p:txBody>
      </p:sp>
      <p:graphicFrame>
        <p:nvGraphicFramePr>
          <p:cNvPr id="10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078718"/>
              </p:ext>
            </p:extLst>
          </p:nvPr>
        </p:nvGraphicFramePr>
        <p:xfrm>
          <a:off x="6216462" y="693668"/>
          <a:ext cx="5889823" cy="3263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177583"/>
              </p:ext>
            </p:extLst>
          </p:nvPr>
        </p:nvGraphicFramePr>
        <p:xfrm>
          <a:off x="6185043" y="4026590"/>
          <a:ext cx="5889824" cy="2755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5714" y="80584"/>
            <a:ext cx="12043533" cy="399548"/>
            <a:chOff x="56" y="390"/>
            <a:chExt cx="12020571" cy="399548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56" y="390"/>
              <a:ext cx="12020571" cy="399548"/>
            </a:xfrm>
            <a:prstGeom prst="roundRect">
              <a:avLst/>
            </a:prstGeom>
            <a:solidFill>
              <a:schemeClr val="accent3"/>
            </a:solidFill>
            <a:ln w="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 txBox="1"/>
            <p:nvPr/>
          </p:nvSpPr>
          <p:spPr>
            <a:xfrm>
              <a:off x="19559" y="19894"/>
              <a:ext cx="12001068" cy="36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1">
              <a:noAutofit/>
            </a:bodyPr>
            <a:lstStyle/>
            <a:p>
              <a:pPr algn="ctr">
                <a:tabLst>
                  <a:tab pos="6013450" algn="l"/>
                </a:tabLst>
              </a:pPr>
              <a:r>
                <a:rPr lang="ru-RU" sz="1700" b="1" dirty="0"/>
                <a:t>Основные показатели социально-экономического развития г. Н.Новгорода за </a:t>
              </a:r>
              <a:r>
                <a:rPr lang="ru-RU" sz="1700" b="1" dirty="0" smtClean="0"/>
                <a:t>январь-июнь </a:t>
              </a:r>
              <a:r>
                <a:rPr lang="ru-RU" sz="1700" b="1" dirty="0"/>
                <a:t>2024 </a:t>
              </a:r>
              <a:r>
                <a:rPr lang="ru-RU" sz="1700" b="1" dirty="0" smtClean="0"/>
                <a:t>года</a:t>
              </a:r>
              <a:endParaRPr lang="ru-RU" sz="17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1439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2857" y="80927"/>
            <a:ext cx="12106286" cy="399548"/>
            <a:chOff x="56" y="390"/>
            <a:chExt cx="12020571" cy="399548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6" y="390"/>
              <a:ext cx="12020571" cy="399548"/>
            </a:xfrm>
            <a:prstGeom prst="roundRect">
              <a:avLst/>
            </a:prstGeom>
            <a:solidFill>
              <a:schemeClr val="accent3"/>
            </a:solidFill>
            <a:ln w="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 txBox="1"/>
            <p:nvPr/>
          </p:nvSpPr>
          <p:spPr>
            <a:xfrm>
              <a:off x="19560" y="19894"/>
              <a:ext cx="11981563" cy="36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1">
              <a:noAutofit/>
            </a:bodyPr>
            <a:lstStyle/>
            <a:p>
              <a:pPr lvl="0"/>
              <a:r>
                <a:rPr lang="ru-RU" sz="1700" b="1" i="0" kern="1200" dirty="0" smtClean="0"/>
                <a:t>Основные показатели социально-экономического развития г. Н.Новгорода за </a:t>
              </a:r>
              <a:r>
                <a:rPr lang="ru-RU" sz="1700" b="1" dirty="0"/>
                <a:t>2022 год</a:t>
              </a:r>
              <a:endParaRPr lang="ru-RU" sz="1600" dirty="0"/>
            </a:p>
          </p:txBody>
        </p:sp>
      </p:grpSp>
      <p:sp>
        <p:nvSpPr>
          <p:cNvPr id="6" name="Rectangle 25"/>
          <p:cNvSpPr/>
          <p:nvPr/>
        </p:nvSpPr>
        <p:spPr>
          <a:xfrm>
            <a:off x="179294" y="693669"/>
            <a:ext cx="573741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Обрабатывающие </a:t>
            </a:r>
            <a:r>
              <a:rPr lang="ru-RU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производства</a:t>
            </a:r>
          </a:p>
          <a:p>
            <a:pPr lvl="0" algn="just"/>
            <a:endParaRPr lang="ru-RU" sz="600" b="1" dirty="0" smtClean="0">
              <a:ea typeface="Arial"/>
              <a:cs typeface="Arial"/>
              <a:sym typeface="Arial"/>
            </a:endParaRPr>
          </a:p>
          <a:p>
            <a:pPr indent="268288" algn="just"/>
            <a:r>
              <a:rPr lang="ru-RU" sz="1200" dirty="0"/>
              <a:t>Объем отгруженных товаров собственного производства, </a:t>
            </a:r>
            <a:r>
              <a:rPr lang="ru-RU" sz="1200" dirty="0" smtClean="0"/>
              <a:t>выполненных </a:t>
            </a:r>
            <a:r>
              <a:rPr lang="ru-RU" sz="1200" dirty="0"/>
              <a:t>работ и услуг по виду деятельности «обрабатывающие производства»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по </a:t>
            </a:r>
            <a:r>
              <a:rPr lang="ru-RU" sz="1200" dirty="0"/>
              <a:t>крупным и средним организациям за </a:t>
            </a:r>
            <a:r>
              <a:rPr lang="ru-RU" sz="1200" dirty="0" smtClean="0"/>
              <a:t>январь-июнь </a:t>
            </a:r>
            <a:r>
              <a:rPr lang="ru-RU" sz="1200" dirty="0"/>
              <a:t>2024 года составил </a:t>
            </a:r>
            <a:r>
              <a:rPr lang="ru-RU" sz="1200" dirty="0" smtClean="0"/>
              <a:t>333 млрд</a:t>
            </a:r>
            <a:r>
              <a:rPr lang="ru-RU" sz="1200" dirty="0"/>
              <a:t>. руб., </a:t>
            </a:r>
            <a:r>
              <a:rPr lang="ru-RU" sz="1200" dirty="0" smtClean="0"/>
              <a:t>увеличившись к январю-июню 2023 года на 35,1</a:t>
            </a:r>
            <a:r>
              <a:rPr lang="ru-RU" sz="1200" dirty="0"/>
              <a:t>%.</a:t>
            </a:r>
          </a:p>
          <a:p>
            <a:pPr indent="268288" algn="just"/>
            <a:r>
              <a:rPr lang="ru-RU" sz="1200" dirty="0"/>
              <a:t>В </a:t>
            </a:r>
            <a:r>
              <a:rPr lang="ru-RU" sz="1200" dirty="0" smtClean="0"/>
              <a:t>январе-июне 2024 года </a:t>
            </a:r>
            <a:r>
              <a:rPr lang="ru-RU" sz="1200" dirty="0"/>
              <a:t>по обрабатывающим </a:t>
            </a:r>
            <a:r>
              <a:rPr lang="ru-RU" sz="1200" dirty="0" smtClean="0"/>
              <a:t>производствам* достигнуты </a:t>
            </a:r>
            <a:r>
              <a:rPr lang="ru-RU" sz="1200" dirty="0"/>
              <a:t>следующие темпы роста:</a:t>
            </a:r>
          </a:p>
        </p:txBody>
      </p:sp>
      <p:sp>
        <p:nvSpPr>
          <p:cNvPr id="12" name="Rectangle 25"/>
          <p:cNvSpPr/>
          <p:nvPr/>
        </p:nvSpPr>
        <p:spPr>
          <a:xfrm>
            <a:off x="6293220" y="3832753"/>
            <a:ext cx="57347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388" algn="just"/>
            <a:r>
              <a:rPr lang="ru-RU" sz="1200" dirty="0"/>
              <a:t>Снизились объемы </a:t>
            </a:r>
            <a:r>
              <a:rPr lang="ru-RU" sz="1200" dirty="0" smtClean="0"/>
              <a:t>обрабатывающих производств </a:t>
            </a:r>
            <a:r>
              <a:rPr lang="ru-RU" sz="1200" dirty="0"/>
              <a:t>по следующим видам*: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809153"/>
              </p:ext>
            </p:extLst>
          </p:nvPr>
        </p:nvGraphicFramePr>
        <p:xfrm>
          <a:off x="179294" y="2201774"/>
          <a:ext cx="5674659" cy="4417440"/>
        </p:xfrm>
        <a:graphic>
          <a:graphicData uri="http://schemas.openxmlformats.org/drawingml/2006/table">
            <a:tbl>
              <a:tblPr bandRow="1">
                <a:tableStyleId>{91EBBBCC-DAD2-459C-BE2E-F6DE35CF9A28}</a:tableStyleId>
              </a:tblPr>
              <a:tblGrid>
                <a:gridCol w="30629">
                  <a:extLst>
                    <a:ext uri="{9D8B030D-6E8A-4147-A177-3AD203B41FA5}">
                      <a16:colId xmlns:a16="http://schemas.microsoft.com/office/drawing/2014/main" val="2117560093"/>
                    </a:ext>
                  </a:extLst>
                </a:gridCol>
                <a:gridCol w="4993648">
                  <a:extLst>
                    <a:ext uri="{9D8B030D-6E8A-4147-A177-3AD203B41FA5}">
                      <a16:colId xmlns:a16="http://schemas.microsoft.com/office/drawing/2014/main" val="1016254815"/>
                    </a:ext>
                  </a:extLst>
                </a:gridCol>
                <a:gridCol w="650382">
                  <a:extLst>
                    <a:ext uri="{9D8B030D-6E8A-4147-A177-3AD203B41FA5}">
                      <a16:colId xmlns:a16="http://schemas.microsoft.com/office/drawing/2014/main" val="358553395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производство автотранспортных средств, прицепов и полуприцепов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135,0%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8024633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готовых металлических изделий, кроме машин и оборудования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197,5%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346633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пищевых продуктов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118,3%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797734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компьютеров, электронных и оптических изделий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122,9%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57606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производство химических веществ и химических продуктов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119,2%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778838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напитков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112,3%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188526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производство бумаги и бумажных изделий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128,0%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28166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машин и оборудования, не включенных в другие группировки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116,7%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769697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прочих транспортных средств и оборудования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145,7%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2006572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прочей неметаллической минеральной продукции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110,7%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012148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производство электрического оборудования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118,5%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2571209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566851"/>
              </p:ext>
            </p:extLst>
          </p:nvPr>
        </p:nvGraphicFramePr>
        <p:xfrm>
          <a:off x="6293220" y="4149738"/>
          <a:ext cx="5665693" cy="1980000"/>
        </p:xfrm>
        <a:graphic>
          <a:graphicData uri="http://schemas.openxmlformats.org/drawingml/2006/table">
            <a:tbl>
              <a:tblPr bandRow="1">
                <a:tableStyleId>{0660B408-B3CF-4A94-85FC-2B1E0A45F4A2}</a:tableStyleId>
              </a:tblPr>
              <a:tblGrid>
                <a:gridCol w="30641">
                  <a:extLst>
                    <a:ext uri="{9D8B030D-6E8A-4147-A177-3AD203B41FA5}">
                      <a16:colId xmlns:a16="http://schemas.microsoft.com/office/drawing/2014/main" val="2117560093"/>
                    </a:ext>
                  </a:extLst>
                </a:gridCol>
                <a:gridCol w="4995401">
                  <a:extLst>
                    <a:ext uri="{9D8B030D-6E8A-4147-A177-3AD203B41FA5}">
                      <a16:colId xmlns:a16="http://schemas.microsoft.com/office/drawing/2014/main" val="1016254815"/>
                    </a:ext>
                  </a:extLst>
                </a:gridCol>
                <a:gridCol w="639651">
                  <a:extLst>
                    <a:ext uri="{9D8B030D-6E8A-4147-A177-3AD203B41FA5}">
                      <a16:colId xmlns:a16="http://schemas.microsoft.com/office/drawing/2014/main" val="358553395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ремонт и монтаж машин и оборудования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87,4%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35556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текстильных изделий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99,1%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624646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одежды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97,5%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970085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производство прочих готовых изделий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96,5%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184424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производство кожи и изделий из кожи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13,3%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652242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293220" y="6276769"/>
            <a:ext cx="5665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ru-RU" sz="900" dirty="0">
                <a:ea typeface="Tahoma" panose="020B0604030504040204" pitchFamily="34" charset="0"/>
                <a:cs typeface="Tahoma" panose="020B0604030504040204" pitchFamily="34" charset="0"/>
              </a:rPr>
              <a:t>* Виды обрабатывающих производств расположены в порядке уменьшения объема </a:t>
            </a:r>
            <a:r>
              <a:rPr lang="ru-RU" sz="900" dirty="0" smtClean="0">
                <a:ea typeface="Tahoma" panose="020B0604030504040204" pitchFamily="34" charset="0"/>
                <a:cs typeface="Tahoma" panose="020B0604030504040204" pitchFamily="34" charset="0"/>
              </a:rPr>
              <a:t>отгруженной </a:t>
            </a:r>
            <a:r>
              <a:rPr lang="ru-RU" sz="900" dirty="0">
                <a:ea typeface="Tahoma" panose="020B0604030504040204" pitchFamily="34" charset="0"/>
                <a:cs typeface="Tahoma" panose="020B0604030504040204" pitchFamily="34" charset="0"/>
              </a:rPr>
              <a:t>продукции. </a:t>
            </a:r>
            <a:endParaRPr lang="ru-RU" sz="900" dirty="0"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85714" y="80584"/>
            <a:ext cx="12043533" cy="399548"/>
            <a:chOff x="56" y="390"/>
            <a:chExt cx="12020571" cy="399548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56" y="390"/>
              <a:ext cx="12020571" cy="399548"/>
            </a:xfrm>
            <a:prstGeom prst="roundRect">
              <a:avLst/>
            </a:prstGeom>
            <a:solidFill>
              <a:schemeClr val="accent3"/>
            </a:solidFill>
            <a:ln w="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 txBox="1"/>
            <p:nvPr/>
          </p:nvSpPr>
          <p:spPr>
            <a:xfrm>
              <a:off x="56" y="19894"/>
              <a:ext cx="12020571" cy="36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1">
              <a:noAutofit/>
            </a:bodyPr>
            <a:lstStyle/>
            <a:p>
              <a:pPr algn="ctr">
                <a:tabLst>
                  <a:tab pos="6013450" algn="l"/>
                </a:tabLst>
              </a:pPr>
              <a:r>
                <a:rPr lang="ru-RU" sz="1700" b="1" dirty="0"/>
                <a:t>Основные показатели социально-экономического развития г. Н.Новгорода за </a:t>
              </a:r>
              <a:r>
                <a:rPr lang="ru-RU" sz="1700" b="1" dirty="0" smtClean="0"/>
                <a:t>январь-июнь </a:t>
              </a:r>
              <a:r>
                <a:rPr lang="ru-RU" sz="1700" b="1" dirty="0"/>
                <a:t>2024 </a:t>
              </a:r>
              <a:r>
                <a:rPr lang="ru-RU" sz="1700" b="1" dirty="0" smtClean="0"/>
                <a:t>года</a:t>
              </a:r>
              <a:endParaRPr lang="ru-RU" sz="1600" dirty="0"/>
            </a:p>
          </p:txBody>
        </p:sp>
      </p:grp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824643"/>
              </p:ext>
            </p:extLst>
          </p:nvPr>
        </p:nvGraphicFramePr>
        <p:xfrm>
          <a:off x="6288742" y="965299"/>
          <a:ext cx="5674659" cy="2833440"/>
        </p:xfrm>
        <a:graphic>
          <a:graphicData uri="http://schemas.openxmlformats.org/drawingml/2006/table">
            <a:tbl>
              <a:tblPr bandRow="1">
                <a:tableStyleId>{91EBBBCC-DAD2-459C-BE2E-F6DE35CF9A28}</a:tableStyleId>
              </a:tblPr>
              <a:tblGrid>
                <a:gridCol w="30629">
                  <a:extLst>
                    <a:ext uri="{9D8B030D-6E8A-4147-A177-3AD203B41FA5}">
                      <a16:colId xmlns:a16="http://schemas.microsoft.com/office/drawing/2014/main" val="803680757"/>
                    </a:ext>
                  </a:extLst>
                </a:gridCol>
                <a:gridCol w="4993648">
                  <a:extLst>
                    <a:ext uri="{9D8B030D-6E8A-4147-A177-3AD203B41FA5}">
                      <a16:colId xmlns:a16="http://schemas.microsoft.com/office/drawing/2014/main" val="2088788228"/>
                    </a:ext>
                  </a:extLst>
                </a:gridCol>
                <a:gridCol w="650382">
                  <a:extLst>
                    <a:ext uri="{9D8B030D-6E8A-4147-A177-3AD203B41FA5}">
                      <a16:colId xmlns:a16="http://schemas.microsoft.com/office/drawing/2014/main" val="1076521873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производство резиновых и пластмассовых изделий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159,5%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2217845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мебели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119,9%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885156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деятельность полиграфическая и копирование носителей информации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125,1%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519636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лекарственных средств и материалов, применяемых в медицинских целях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149,0%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891432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производство кокса и нефтепродуктов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143,1%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43022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обработка древесины и производство изделий из дерева и пробки, кроме мебели, производство изделий из соломки и материалов для плетения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137,5%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473164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</a:rPr>
                        <a:t>производство металлургическое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111,8%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729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5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5"/>
          <p:cNvSpPr/>
          <p:nvPr/>
        </p:nvSpPr>
        <p:spPr>
          <a:xfrm>
            <a:off x="105217" y="591464"/>
            <a:ext cx="590113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Строительство</a:t>
            </a:r>
          </a:p>
          <a:p>
            <a:pPr lvl="0" algn="just"/>
            <a:endParaRPr lang="ru-RU" sz="600" b="1" dirty="0" smtClean="0">
              <a:solidFill>
                <a:srgbClr val="FF0000"/>
              </a:solidFill>
              <a:ea typeface="Arial"/>
              <a:cs typeface="Arial"/>
              <a:sym typeface="Arial"/>
            </a:endParaRPr>
          </a:p>
          <a:p>
            <a:pPr indent="268288" algn="just"/>
            <a:r>
              <a:rPr lang="ru-RU" sz="1200" dirty="0" smtClean="0"/>
              <a:t>Объем </a:t>
            </a:r>
            <a:r>
              <a:rPr lang="ru-RU" sz="1200" dirty="0"/>
              <a:t>отгруженных товаров собственного производства, </a:t>
            </a:r>
            <a:r>
              <a:rPr lang="ru-RU" sz="1200" dirty="0" smtClean="0"/>
              <a:t>выполненных </a:t>
            </a:r>
            <a:r>
              <a:rPr lang="ru-RU" sz="1200" dirty="0"/>
              <a:t>работ и услуг по виду деятельности «строительство» по </a:t>
            </a:r>
            <a:r>
              <a:rPr lang="ru-RU" sz="1200" dirty="0" smtClean="0"/>
              <a:t>крупным и </a:t>
            </a:r>
            <a:r>
              <a:rPr lang="ru-RU" sz="1200" dirty="0"/>
              <a:t>средним организациям за </a:t>
            </a:r>
            <a:r>
              <a:rPr lang="ru-RU" sz="1200" dirty="0" smtClean="0"/>
              <a:t>январь-июнь 2024 года </a:t>
            </a:r>
            <a:r>
              <a:rPr lang="ru-RU" sz="1200" dirty="0"/>
              <a:t>составил </a:t>
            </a:r>
            <a:r>
              <a:rPr lang="ru-RU" sz="1200" dirty="0" smtClean="0"/>
              <a:t>17,5 млрд</a:t>
            </a:r>
            <a:r>
              <a:rPr lang="ru-RU" sz="1200" dirty="0"/>
              <a:t>. руб., увеличившись к уровню </a:t>
            </a:r>
            <a:r>
              <a:rPr lang="ru-RU" sz="1200" dirty="0" smtClean="0"/>
              <a:t>за аналогичный период 2023 года на 33,2% </a:t>
            </a:r>
            <a:br>
              <a:rPr lang="ru-RU" sz="1200" dirty="0" smtClean="0"/>
            </a:br>
            <a:r>
              <a:rPr lang="ru-RU" sz="1200" dirty="0" smtClean="0"/>
              <a:t>в </a:t>
            </a:r>
            <a:r>
              <a:rPr lang="ru-RU" sz="1200" dirty="0"/>
              <a:t>действующих ценах. </a:t>
            </a:r>
          </a:p>
          <a:p>
            <a:pPr indent="268288" algn="just"/>
            <a:r>
              <a:rPr lang="ru-RU" sz="1200" b="1" dirty="0"/>
              <a:t>Ввод в действие общей площади жилых домов </a:t>
            </a:r>
            <a:r>
              <a:rPr lang="ru-RU" sz="1200" dirty="0"/>
              <a:t>(с учетом жилых домов на участках для ведения садоводства) на территории города Нижнего Новгорода за </a:t>
            </a:r>
            <a:r>
              <a:rPr lang="ru-RU" sz="1200" dirty="0" smtClean="0"/>
              <a:t>январь-июнь 2024 года </a:t>
            </a:r>
            <a:r>
              <a:rPr lang="ru-RU" sz="1200" dirty="0"/>
              <a:t>составил </a:t>
            </a:r>
            <a:r>
              <a:rPr lang="ru-RU" sz="1200" dirty="0" smtClean="0"/>
              <a:t>387,7 тыс</a:t>
            </a:r>
            <a:r>
              <a:rPr lang="ru-RU" sz="1200" dirty="0"/>
              <a:t>. кв. </a:t>
            </a:r>
            <a:r>
              <a:rPr lang="ru-RU" sz="1200" dirty="0" smtClean="0"/>
              <a:t>м и снизился на 5,5% </a:t>
            </a:r>
            <a:r>
              <a:rPr lang="ru-RU" sz="1200" dirty="0"/>
              <a:t>к уровню за аналогичный период 2023 </a:t>
            </a:r>
            <a:r>
              <a:rPr lang="ru-RU" sz="1200" dirty="0" smtClean="0"/>
              <a:t>года. По ИЖС объем введенной площади жилых домов снизился на 3,5%.</a:t>
            </a:r>
            <a:endParaRPr lang="ru-RU" sz="1200" dirty="0"/>
          </a:p>
          <a:p>
            <a:pPr indent="268288" algn="just"/>
            <a:r>
              <a:rPr lang="ru-RU" sz="1200" dirty="0" smtClean="0"/>
              <a:t>Справочно: доля ИЖС (с учетом жилых домов на участках для ведения садоводства) в общем объеме строительства жилья в январе-июне 2024 года </a:t>
            </a:r>
            <a:r>
              <a:rPr lang="ru-RU" sz="1200" dirty="0"/>
              <a:t>составила </a:t>
            </a:r>
            <a:r>
              <a:rPr lang="ru-RU" sz="1200" dirty="0" smtClean="0"/>
              <a:t>28% (в январе-июне 2023 года </a:t>
            </a:r>
            <a:r>
              <a:rPr lang="ru-RU" sz="1200" dirty="0"/>
              <a:t>– </a:t>
            </a:r>
            <a:r>
              <a:rPr lang="ru-RU" sz="1200" dirty="0" smtClean="0"/>
              <a:t>27,4%).</a:t>
            </a:r>
            <a:endParaRPr lang="ru-RU" sz="1200" dirty="0"/>
          </a:p>
        </p:txBody>
      </p:sp>
      <p:sp>
        <p:nvSpPr>
          <p:cNvPr id="16" name="Rectangle 25"/>
          <p:cNvSpPr/>
          <p:nvPr/>
        </p:nvSpPr>
        <p:spPr>
          <a:xfrm>
            <a:off x="113846" y="3309944"/>
            <a:ext cx="590113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</a:rPr>
              <a:t>Инвестиционная деятельность</a:t>
            </a:r>
          </a:p>
          <a:p>
            <a:pPr algn="just"/>
            <a:endParaRPr lang="ru-RU" sz="600" b="1" dirty="0">
              <a:ea typeface="Arial"/>
              <a:cs typeface="Arial"/>
            </a:endParaRPr>
          </a:p>
          <a:p>
            <a:pPr indent="268288" algn="just"/>
            <a:r>
              <a:rPr lang="ru-RU" sz="1200" b="1" dirty="0"/>
              <a:t>Инвестиции в основной капитал</a:t>
            </a:r>
            <a:r>
              <a:rPr lang="ru-RU" sz="1200" dirty="0"/>
              <a:t> по крупным и средним организациям по городу Нижнему Новгороду за </a:t>
            </a:r>
            <a:r>
              <a:rPr lang="ru-RU" sz="1200" dirty="0" smtClean="0"/>
              <a:t>январь-июнь 2024 года составили 73,2 млрд. руб. и к январю-июню 2023 года в действующих ценах уменьшились на 4,4% (инвестиции по </a:t>
            </a:r>
            <a:r>
              <a:rPr lang="ru-RU" sz="1200" dirty="0"/>
              <a:t>сопоставимому кругу организаций за </a:t>
            </a:r>
            <a:r>
              <a:rPr lang="ru-RU" sz="1200" dirty="0" smtClean="0"/>
              <a:t>январь-июнь </a:t>
            </a:r>
            <a:r>
              <a:rPr lang="ru-RU" sz="1200" dirty="0"/>
              <a:t>2023 года </a:t>
            </a:r>
            <a:r>
              <a:rPr lang="ru-RU" sz="1200" dirty="0" smtClean="0"/>
              <a:t>составили 76,5 млрд</a:t>
            </a:r>
            <a:r>
              <a:rPr lang="ru-RU" sz="1200" dirty="0"/>
              <a:t>. руб.), </a:t>
            </a:r>
            <a:r>
              <a:rPr lang="ru-RU" sz="1200" dirty="0" smtClean="0"/>
              <a:t>в </a:t>
            </a:r>
            <a:r>
              <a:rPr lang="ru-RU" sz="1200" dirty="0"/>
              <a:t>сопоставимых ценах – </a:t>
            </a:r>
            <a:r>
              <a:rPr lang="ru-RU" sz="1200" dirty="0" smtClean="0"/>
              <a:t>на 13,4%.</a:t>
            </a:r>
            <a:endParaRPr lang="ru-RU" sz="1200" dirty="0"/>
          </a:p>
          <a:p>
            <a:pPr indent="268288" algn="just"/>
            <a:r>
              <a:rPr lang="ru-RU" sz="1200" dirty="0" smtClean="0"/>
              <a:t>Темпы роста </a:t>
            </a:r>
            <a:r>
              <a:rPr lang="ru-RU" sz="1200" dirty="0"/>
              <a:t>объемов инвестиций в действующих ценах </a:t>
            </a:r>
            <a:r>
              <a:rPr lang="ru-RU" sz="1200" dirty="0" smtClean="0"/>
              <a:t>по </a:t>
            </a:r>
            <a:r>
              <a:rPr lang="ru-RU" sz="1200" dirty="0"/>
              <a:t>следующим видам экономической </a:t>
            </a:r>
            <a:r>
              <a:rPr lang="ru-RU" sz="1200" dirty="0" smtClean="0"/>
              <a:t>деятельности составили: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обрабатывающие производства – </a:t>
            </a:r>
            <a:r>
              <a:rPr lang="ru-RU" sz="1200" dirty="0" smtClean="0"/>
              <a:t>139%;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торговля оптовая и розничная; ремонт автотранспортных средств </a:t>
            </a:r>
            <a:br>
              <a:rPr lang="ru-RU" sz="1200" dirty="0"/>
            </a:br>
            <a:r>
              <a:rPr lang="ru-RU" sz="1200" dirty="0"/>
              <a:t>и мотоциклов – 112,5%;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информация и связь – 123,7%;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профессиональная, научная и техническая – 167,4%;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культура, спорт, организация досуга и развлечений – 1 042,6%;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образование – 173,7%;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государственное управление и обеспечение военной безопасности; социальное обеспечение -151,4</a:t>
            </a:r>
            <a:r>
              <a:rPr lang="ru-RU" sz="1200" dirty="0" smtClean="0"/>
              <a:t>%;</a:t>
            </a:r>
            <a:endParaRPr lang="ru-RU" sz="1200" dirty="0"/>
          </a:p>
        </p:txBody>
      </p:sp>
      <p:sp>
        <p:nvSpPr>
          <p:cNvPr id="17" name="Rectangle 25"/>
          <p:cNvSpPr/>
          <p:nvPr/>
        </p:nvSpPr>
        <p:spPr>
          <a:xfrm>
            <a:off x="6183681" y="888476"/>
            <a:ext cx="5893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строительство – 127,5%;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 smtClean="0"/>
              <a:t>финансовая </a:t>
            </a:r>
            <a:r>
              <a:rPr lang="ru-RU" sz="1200" dirty="0"/>
              <a:t>и страховая – 157,7%;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 smtClean="0"/>
              <a:t>гостиницы </a:t>
            </a:r>
            <a:r>
              <a:rPr lang="ru-RU" sz="1200" dirty="0"/>
              <a:t>и предприятия общественного питания – </a:t>
            </a:r>
            <a:r>
              <a:rPr lang="ru-RU" sz="1200" dirty="0" smtClean="0"/>
              <a:t>148,7%;</a:t>
            </a:r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водоснабжение; водоотведение, организация сбора и утилизация отходов, деятельность по ликвидации загрязнений – 149,2</a:t>
            </a:r>
            <a:r>
              <a:rPr lang="ru-RU" sz="1200" dirty="0" smtClean="0"/>
              <a:t>%;</a:t>
            </a:r>
            <a:endParaRPr lang="ru-RU" sz="1200" dirty="0"/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 smtClean="0"/>
              <a:t>сельское</a:t>
            </a:r>
            <a:r>
              <a:rPr lang="ru-RU" sz="1200" dirty="0"/>
              <a:t>, лесное хозяйство, охота, рыболовство и </a:t>
            </a:r>
            <a:r>
              <a:rPr lang="ru-RU" sz="1200" dirty="0" smtClean="0"/>
              <a:t>рыбоводство – 378,7%;</a:t>
            </a:r>
            <a:endParaRPr lang="ru-RU" sz="1200" dirty="0"/>
          </a:p>
          <a:p>
            <a:pPr marL="171450" indent="-171450" algn="just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 smtClean="0"/>
              <a:t>прочие виды услуг </a:t>
            </a:r>
            <a:r>
              <a:rPr lang="ru-RU" sz="1200" dirty="0"/>
              <a:t>– </a:t>
            </a:r>
            <a:r>
              <a:rPr lang="ru-RU" sz="1200" dirty="0" smtClean="0"/>
              <a:t>1 424,7%.</a:t>
            </a:r>
          </a:p>
          <a:p>
            <a:pPr indent="268288" algn="just"/>
            <a:r>
              <a:rPr lang="ru-RU" sz="1200" dirty="0" smtClean="0"/>
              <a:t>Наибольшие </a:t>
            </a:r>
            <a:r>
              <a:rPr lang="ru-RU" sz="1200" dirty="0"/>
              <a:t>темпы снижения объемов инвестиций в действующих ценах наблюдались по следующим видам экономической деятельности</a:t>
            </a:r>
            <a:r>
              <a:rPr lang="ru-RU" sz="1200" dirty="0" smtClean="0"/>
              <a:t>:</a:t>
            </a:r>
          </a:p>
          <a:p>
            <a:pPr marL="171450" indent="-171450" algn="just"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транспортировка и хранение – </a:t>
            </a:r>
            <a:r>
              <a:rPr lang="ru-RU" sz="1200" dirty="0" smtClean="0"/>
              <a:t>75,2%;</a:t>
            </a:r>
          </a:p>
          <a:p>
            <a:pPr marL="171450" indent="-171450" algn="just"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обеспечение электрической энергией, газом и паром; кондиционирование воздуха – 91,7%;</a:t>
            </a:r>
          </a:p>
          <a:p>
            <a:pPr marL="171450" indent="-171450" algn="just"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операции с недвижимым имуществом – 46,8</a:t>
            </a:r>
            <a:r>
              <a:rPr lang="ru-RU" sz="1200" dirty="0" smtClean="0"/>
              <a:t>%;</a:t>
            </a:r>
          </a:p>
          <a:p>
            <a:pPr marL="171450" indent="-171450" algn="just"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/>
              <a:t>здравоохранение и социальные услуги – 90,3%;</a:t>
            </a:r>
          </a:p>
          <a:p>
            <a:pPr marL="171450" indent="-171450" algn="just">
              <a:buClr>
                <a:schemeClr val="accent6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200" dirty="0" smtClean="0"/>
              <a:t>административная </a:t>
            </a:r>
            <a:r>
              <a:rPr lang="ru-RU" sz="1200" dirty="0"/>
              <a:t>и сопутствующие доп. услуги – 86</a:t>
            </a:r>
            <a:r>
              <a:rPr lang="ru-RU" sz="1200" dirty="0" smtClean="0"/>
              <a:t>%.</a:t>
            </a:r>
            <a:endParaRPr lang="ru-RU" sz="1200" dirty="0"/>
          </a:p>
        </p:txBody>
      </p:sp>
      <p:graphicFrame>
        <p:nvGraphicFramePr>
          <p:cNvPr id="18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895380"/>
              </p:ext>
            </p:extLst>
          </p:nvPr>
        </p:nvGraphicFramePr>
        <p:xfrm>
          <a:off x="6293224" y="3979725"/>
          <a:ext cx="5674658" cy="2150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566543367"/>
              </p:ext>
            </p:extLst>
          </p:nvPr>
        </p:nvGraphicFramePr>
        <p:xfrm>
          <a:off x="48883" y="74944"/>
          <a:ext cx="12094234" cy="39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2410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714" y="80584"/>
            <a:ext cx="12020571" cy="399548"/>
            <a:chOff x="56" y="390"/>
            <a:chExt cx="12020571" cy="399548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6" y="390"/>
              <a:ext cx="12020571" cy="399548"/>
            </a:xfrm>
            <a:prstGeom prst="roundRect">
              <a:avLst/>
            </a:prstGeom>
            <a:solidFill>
              <a:schemeClr val="accent3"/>
            </a:solidFill>
            <a:ln w="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 txBox="1"/>
            <p:nvPr/>
          </p:nvSpPr>
          <p:spPr>
            <a:xfrm>
              <a:off x="19560" y="19894"/>
              <a:ext cx="12001067" cy="36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1">
              <a:noAutofit/>
            </a:bodyPr>
            <a:lstStyle/>
            <a:p>
              <a:pPr lvl="0"/>
              <a:r>
                <a:rPr lang="ru-RU" sz="1700" b="1" i="0" kern="1200" dirty="0" smtClean="0"/>
                <a:t>Основные показатели социально-экономического развития г. Н.Новгорода за </a:t>
              </a:r>
              <a:r>
                <a:rPr lang="ru-RU" sz="1700" b="1" dirty="0"/>
                <a:t>2022 год</a:t>
              </a:r>
              <a:endParaRPr lang="ru-RU" sz="1600" dirty="0"/>
            </a:p>
          </p:txBody>
        </p:sp>
      </p:grpSp>
      <p:sp>
        <p:nvSpPr>
          <p:cNvPr id="6" name="Rectangle 25"/>
          <p:cNvSpPr/>
          <p:nvPr/>
        </p:nvSpPr>
        <p:spPr>
          <a:xfrm>
            <a:off x="105218" y="520994"/>
            <a:ext cx="57374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Потребительский </a:t>
            </a:r>
            <a:r>
              <a:rPr lang="ru-RU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рынок</a:t>
            </a:r>
          </a:p>
          <a:p>
            <a:pPr lvl="0" algn="just"/>
            <a:endParaRPr lang="ru-RU" sz="600" b="1" dirty="0" smtClean="0">
              <a:ea typeface="Arial"/>
              <a:cs typeface="Arial"/>
              <a:sym typeface="Arial"/>
            </a:endParaRPr>
          </a:p>
          <a:p>
            <a:pPr indent="268288" algn="just"/>
            <a:r>
              <a:rPr lang="ru-RU" sz="1200" b="1" dirty="0"/>
              <a:t>Емкость потребительского рынка </a:t>
            </a:r>
            <a:r>
              <a:rPr lang="ru-RU" sz="1200" dirty="0"/>
              <a:t>(сумма оборота розничной торговли, общественного питания и платных услуг, оказанных населению крупными и средними </a:t>
            </a:r>
            <a:r>
              <a:rPr lang="ru-RU" sz="1200" dirty="0" smtClean="0"/>
              <a:t>организациями) за январь-июнь 2024 года </a:t>
            </a:r>
            <a:r>
              <a:rPr lang="ru-RU" sz="1200" dirty="0"/>
              <a:t>составила </a:t>
            </a:r>
            <a:r>
              <a:rPr lang="ru-RU" sz="1200" dirty="0" smtClean="0"/>
              <a:t>261,1 млрд</a:t>
            </a:r>
            <a:r>
              <a:rPr lang="ru-RU" sz="1200" dirty="0"/>
              <a:t>. руб.</a:t>
            </a:r>
          </a:p>
          <a:p>
            <a:pPr indent="268288" algn="just"/>
            <a:r>
              <a:rPr lang="ru-RU" sz="1200" b="1" dirty="0"/>
              <a:t>Емкость потребительского рынка в среднем за месяц 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в </a:t>
            </a:r>
            <a:r>
              <a:rPr lang="ru-RU" sz="1200" b="1" dirty="0"/>
              <a:t>расчете на одного жителя города</a:t>
            </a:r>
            <a:r>
              <a:rPr lang="ru-RU" sz="1200" dirty="0"/>
              <a:t> </a:t>
            </a:r>
            <a:r>
              <a:rPr lang="ru-RU" sz="1200" dirty="0" smtClean="0"/>
              <a:t>в январе-июне 2024 года составила </a:t>
            </a:r>
            <a:r>
              <a:rPr lang="ru-RU" sz="1200" dirty="0"/>
              <a:t>35 </a:t>
            </a:r>
            <a:r>
              <a:rPr lang="ru-RU" sz="1200" dirty="0" smtClean="0"/>
              <a:t>422,3 руб. и увеличилась по сравнению с аналогичным периодом прошлого года </a:t>
            </a:r>
            <a:r>
              <a:rPr lang="ru-RU" sz="1200" dirty="0"/>
              <a:t>на </a:t>
            </a:r>
            <a:r>
              <a:rPr lang="ru-RU" sz="1200" dirty="0" smtClean="0"/>
              <a:t>19,1% в действующих ценах.</a:t>
            </a:r>
          </a:p>
          <a:p>
            <a:pPr indent="268288" algn="just"/>
            <a:r>
              <a:rPr lang="ru-RU" sz="1200" b="1" dirty="0" smtClean="0"/>
              <a:t>Оборот розничной торговли </a:t>
            </a:r>
            <a:r>
              <a:rPr lang="ru-RU" sz="1200" dirty="0" smtClean="0"/>
              <a:t>(по крупным и средним организациям) составил 189,6 млрд</a:t>
            </a:r>
            <a:r>
              <a:rPr lang="ru-RU" sz="1200" dirty="0"/>
              <a:t>. руб., к </a:t>
            </a:r>
            <a:r>
              <a:rPr lang="ru-RU" sz="1200" dirty="0" smtClean="0"/>
              <a:t>соответствующему периоду прошлого года </a:t>
            </a:r>
            <a:br>
              <a:rPr lang="ru-RU" sz="1200" dirty="0" smtClean="0"/>
            </a:br>
            <a:r>
              <a:rPr lang="ru-RU" sz="1200" dirty="0" smtClean="0"/>
              <a:t>в </a:t>
            </a:r>
            <a:r>
              <a:rPr lang="ru-RU" sz="1200" dirty="0"/>
              <a:t>сопоставимых ценах его уровень </a:t>
            </a:r>
            <a:r>
              <a:rPr lang="ru-RU" sz="1200" dirty="0" smtClean="0"/>
              <a:t>увеличился </a:t>
            </a:r>
            <a:r>
              <a:rPr lang="ru-RU" sz="1200" dirty="0"/>
              <a:t>на </a:t>
            </a:r>
            <a:r>
              <a:rPr lang="ru-RU" sz="1200" dirty="0" smtClean="0"/>
              <a:t>13,7%. </a:t>
            </a:r>
            <a:endParaRPr lang="ru-RU" sz="1200" dirty="0"/>
          </a:p>
          <a:p>
            <a:pPr indent="268288" algn="just"/>
            <a:r>
              <a:rPr lang="ru-RU" sz="1200" b="1" dirty="0" smtClean="0"/>
              <a:t>Оборот общественного питания </a:t>
            </a:r>
            <a:r>
              <a:rPr lang="ru-RU" sz="1200" dirty="0" smtClean="0"/>
              <a:t>(по крупным и средним организациям) составил 6,1 млрд. руб. и вырос </a:t>
            </a:r>
            <a:r>
              <a:rPr lang="ru-RU" sz="1200" dirty="0"/>
              <a:t>к аналогичному периоду прошлого года на </a:t>
            </a:r>
            <a:r>
              <a:rPr lang="ru-RU" sz="1200" dirty="0" smtClean="0"/>
              <a:t>32,5% в </a:t>
            </a:r>
            <a:r>
              <a:rPr lang="ru-RU" sz="1200" dirty="0"/>
              <a:t>сопоставимых ценах.</a:t>
            </a:r>
          </a:p>
          <a:p>
            <a:pPr indent="268288" algn="just"/>
            <a:r>
              <a:rPr lang="ru-RU" sz="1200" dirty="0"/>
              <a:t>Мониторинг товарного ассортимента в организациях розничной торговой сети города за период с </a:t>
            </a:r>
            <a:r>
              <a:rPr lang="ru-RU" sz="1200" dirty="0" smtClean="0"/>
              <a:t>01.04.2024 </a:t>
            </a:r>
            <a:r>
              <a:rPr lang="ru-RU" sz="1200" dirty="0"/>
              <a:t>по </a:t>
            </a:r>
            <a:r>
              <a:rPr lang="ru-RU" sz="1200" dirty="0" smtClean="0"/>
              <a:t>01.07.2024 показал</a:t>
            </a:r>
            <a:r>
              <a:rPr lang="ru-RU" sz="1200" dirty="0"/>
              <a:t>, что в торговых точках </a:t>
            </a:r>
            <a:r>
              <a:rPr lang="ru-RU" sz="1200" dirty="0" smtClean="0"/>
              <a:t>существует </a:t>
            </a:r>
            <a:r>
              <a:rPr lang="ru-RU" sz="1200" dirty="0"/>
              <a:t>разнообразие предлагаемого покупателям ассортимента, нет ажиотажного спроса среди населения на какие-либо товары, нет фактов отсутствия в продаже товаров повседневного </a:t>
            </a:r>
            <a:r>
              <a:rPr lang="ru-RU" sz="1200" dirty="0" smtClean="0"/>
              <a:t>спроса, растут </a:t>
            </a:r>
            <a:r>
              <a:rPr lang="ru-RU" sz="1200" dirty="0"/>
              <a:t>предложения отечественной продукции в результате </a:t>
            </a:r>
            <a:r>
              <a:rPr lang="ru-RU" sz="1200" dirty="0" smtClean="0"/>
              <a:t>импортозамещения</a:t>
            </a:r>
            <a:r>
              <a:rPr lang="ru-RU" sz="1200" dirty="0"/>
              <a:t>.</a:t>
            </a:r>
          </a:p>
          <a:p>
            <a:pPr indent="268288" algn="just"/>
            <a:r>
              <a:rPr lang="ru-RU" sz="1200" dirty="0" smtClean="0"/>
              <a:t>Рост цен зарегистрирован на следующие виды социально значимых продуктов питания:</a:t>
            </a:r>
            <a:r>
              <a:rPr lang="en-US" sz="1200" dirty="0" smtClean="0"/>
              <a:t> </a:t>
            </a:r>
            <a:r>
              <a:rPr lang="ru-RU" sz="1200" dirty="0"/>
              <a:t>картофель (в 2,1 раза), морковь </a:t>
            </a:r>
            <a:r>
              <a:rPr lang="ru-RU" sz="1200" dirty="0" smtClean="0"/>
              <a:t>(на 56,1%),</a:t>
            </a:r>
            <a:r>
              <a:rPr lang="ru-RU" sz="1200" dirty="0"/>
              <a:t> </a:t>
            </a:r>
            <a:r>
              <a:rPr lang="ru-RU" sz="1200" dirty="0" smtClean="0"/>
              <a:t>яблоки </a:t>
            </a:r>
            <a:r>
              <a:rPr lang="ru-RU" sz="1200" dirty="0"/>
              <a:t>(30,1%), масло сливочное (3,5%), куры (3,3</a:t>
            </a:r>
            <a:r>
              <a:rPr lang="ru-RU" sz="1200" dirty="0" smtClean="0"/>
              <a:t>%),</a:t>
            </a:r>
            <a:r>
              <a:rPr lang="ru-RU" sz="1200" dirty="0"/>
              <a:t> лук репчатый (3,2%), хлеб пшеничный (2,3%), хлеб ржано-пшеничный (1,8%), соль (1,7</a:t>
            </a:r>
            <a:r>
              <a:rPr lang="ru-RU" sz="1200" dirty="0" smtClean="0"/>
              <a:t>%), </a:t>
            </a:r>
            <a:r>
              <a:rPr lang="ru-RU" sz="1200" dirty="0"/>
              <a:t>рыба мороженая (1,4%), сахар-песок (0,7%), масло подсолнечное (0,6</a:t>
            </a:r>
            <a:r>
              <a:rPr lang="ru-RU" sz="1200" dirty="0" smtClean="0"/>
              <a:t>%),</a:t>
            </a:r>
            <a:r>
              <a:rPr lang="ru-RU" sz="1200" dirty="0"/>
              <a:t> говядина (0,4%), </a:t>
            </a:r>
            <a:r>
              <a:rPr lang="ru-RU" sz="1200" dirty="0" smtClean="0"/>
              <a:t>рис (0,1%). </a:t>
            </a:r>
          </a:p>
          <a:p>
            <a:pPr indent="268288" algn="just"/>
            <a:r>
              <a:rPr lang="ru-RU" sz="1200" dirty="0" smtClean="0"/>
              <a:t>Снижение цен зарегистрировано на: </a:t>
            </a:r>
            <a:r>
              <a:rPr lang="ru-RU" sz="1200" dirty="0"/>
              <a:t>яйца куриные </a:t>
            </a:r>
            <a:r>
              <a:rPr lang="ru-RU" sz="1200" dirty="0" smtClean="0"/>
              <a:t>(на 15,4%), вермишель </a:t>
            </a:r>
            <a:r>
              <a:rPr lang="ru-RU" sz="1200" dirty="0"/>
              <a:t>(6,7%),</a:t>
            </a:r>
            <a:r>
              <a:rPr lang="ru-RU" sz="1200" dirty="0" smtClean="0"/>
              <a:t> </a:t>
            </a:r>
            <a:r>
              <a:rPr lang="ru-RU" sz="1200" dirty="0"/>
              <a:t>гречку (3,6</a:t>
            </a:r>
            <a:r>
              <a:rPr lang="ru-RU" sz="1200" dirty="0" smtClean="0"/>
              <a:t>%), </a:t>
            </a:r>
            <a:r>
              <a:rPr lang="ru-RU" sz="1200" dirty="0"/>
              <a:t>капусту свежую</a:t>
            </a:r>
            <a:r>
              <a:rPr lang="en-US" sz="1200" dirty="0"/>
              <a:t> </a:t>
            </a:r>
            <a:r>
              <a:rPr lang="ru-RU" sz="1200" dirty="0" smtClean="0"/>
              <a:t>(2,1</a:t>
            </a:r>
            <a:r>
              <a:rPr lang="ru-RU" sz="1200" dirty="0"/>
              <a:t>%), муку пшеничную (1,6%), пшено (1,2</a:t>
            </a:r>
            <a:r>
              <a:rPr lang="ru-RU" sz="1200" dirty="0" smtClean="0"/>
              <a:t>%), свинину (1%), молоко </a:t>
            </a:r>
            <a:r>
              <a:rPr lang="ru-RU" sz="1200" dirty="0"/>
              <a:t>пастеризованное (0,3</a:t>
            </a:r>
            <a:r>
              <a:rPr lang="ru-RU" sz="1200" dirty="0" smtClean="0"/>
              <a:t>%). </a:t>
            </a:r>
          </a:p>
          <a:p>
            <a:pPr indent="268288" algn="just"/>
            <a:r>
              <a:rPr lang="ru-RU" sz="1200" b="1" dirty="0" smtClean="0"/>
              <a:t>Объем платных услуг населению</a:t>
            </a:r>
            <a:r>
              <a:rPr lang="ru-RU" sz="1200" dirty="0" smtClean="0"/>
              <a:t> за январь-июнь 2024 года </a:t>
            </a:r>
            <a:br>
              <a:rPr lang="ru-RU" sz="1200" dirty="0" smtClean="0"/>
            </a:br>
            <a:r>
              <a:rPr lang="ru-RU" sz="1200" dirty="0" smtClean="0"/>
              <a:t>по крупным и средним организациям составил 65,5 млрд. руб., увеличившись</a:t>
            </a:r>
          </a:p>
        </p:txBody>
      </p:sp>
      <p:sp>
        <p:nvSpPr>
          <p:cNvPr id="17" name="Rectangle 25"/>
          <p:cNvSpPr/>
          <p:nvPr/>
        </p:nvSpPr>
        <p:spPr>
          <a:xfrm>
            <a:off x="6190839" y="558224"/>
            <a:ext cx="579355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к соответствующему периоду прошлого года в сопоставимых ценах на </a:t>
            </a:r>
            <a:r>
              <a:rPr lang="ru-RU" sz="1200" dirty="0" smtClean="0"/>
              <a:t>2,5%.</a:t>
            </a:r>
            <a:endParaRPr lang="ru-RU" sz="1200" dirty="0"/>
          </a:p>
          <a:p>
            <a:pPr algn="just"/>
            <a:r>
              <a:rPr lang="ru-RU" sz="1200" dirty="0" smtClean="0"/>
              <a:t>Среди </a:t>
            </a:r>
            <a:r>
              <a:rPr lang="ru-RU" sz="1200" dirty="0"/>
              <a:t>видов платных услуг наиболее быстрыми темпами в действующих </a:t>
            </a:r>
            <a:r>
              <a:rPr lang="ru-RU" sz="1200" dirty="0" smtClean="0"/>
              <a:t>ценах развивались услуги: медицинские </a:t>
            </a:r>
            <a:r>
              <a:rPr lang="ru-RU" sz="1200" dirty="0"/>
              <a:t>(116,8%); культуры (115,8%); жилищные (114,8</a:t>
            </a:r>
            <a:r>
              <a:rPr lang="ru-RU" sz="1200" dirty="0" smtClean="0"/>
              <a:t>%); ветеринарные </a:t>
            </a:r>
            <a:r>
              <a:rPr lang="ru-RU" sz="1200" dirty="0"/>
              <a:t>(111,1%); телекоммуникационные (110%); физкультуры и спорта (107,6</a:t>
            </a:r>
            <a:r>
              <a:rPr lang="ru-RU" sz="1200" dirty="0" smtClean="0"/>
              <a:t>%);</a:t>
            </a:r>
            <a:r>
              <a:rPr lang="ru-RU" sz="1200" dirty="0"/>
              <a:t> образования (106,4</a:t>
            </a:r>
            <a:r>
              <a:rPr lang="ru-RU" sz="1200" dirty="0" smtClean="0"/>
              <a:t>%). </a:t>
            </a:r>
          </a:p>
          <a:p>
            <a:pPr indent="268288" algn="just"/>
            <a:r>
              <a:rPr lang="ru-RU" sz="1200" dirty="0" smtClean="0"/>
              <a:t>Из бытовых услуг </a:t>
            </a:r>
            <a:r>
              <a:rPr lang="ru-RU" sz="1200" dirty="0"/>
              <a:t>(121,7%): изготовление и ремонт мебели (192,2%); </a:t>
            </a:r>
            <a:r>
              <a:rPr lang="ru-RU" sz="1200" dirty="0" smtClean="0"/>
              <a:t>услуги по </a:t>
            </a:r>
            <a:r>
              <a:rPr lang="ru-RU" sz="1200" dirty="0"/>
              <a:t>аренде, лизингу и прокату (149,5</a:t>
            </a:r>
            <a:r>
              <a:rPr lang="ru-RU" sz="1200" dirty="0" smtClean="0"/>
              <a:t>%); </a:t>
            </a:r>
            <a:r>
              <a:rPr lang="ru-RU" sz="1200" dirty="0"/>
              <a:t>ремонт и техобслуживание бытовой радиоэлектронной аппаратуры, бытовых машин и приборов, ремонт и изготовление металлоизделий (141,8%);</a:t>
            </a:r>
            <a:r>
              <a:rPr lang="ru-RU" sz="1200" dirty="0" smtClean="0"/>
              <a:t> </a:t>
            </a:r>
            <a:r>
              <a:rPr lang="ru-RU" sz="1200" dirty="0"/>
              <a:t>техобслуживание и ремонт </a:t>
            </a:r>
            <a:r>
              <a:rPr lang="ru-RU" sz="1200" dirty="0" smtClean="0"/>
              <a:t>транспортных средств, машин и </a:t>
            </a:r>
            <a:r>
              <a:rPr lang="ru-RU" sz="1200" dirty="0"/>
              <a:t>оборудования (123%); ремонт и пошив швейных, меховых и кожаных изделий, головных уборов и изделий текстильной </a:t>
            </a:r>
            <a:r>
              <a:rPr lang="ru-RU" sz="1200" dirty="0" smtClean="0"/>
              <a:t>галантереи, ремонт, пошив </a:t>
            </a:r>
            <a:r>
              <a:rPr lang="ru-RU" sz="1200" dirty="0"/>
              <a:t>и вязание трикотажных изделий (</a:t>
            </a:r>
            <a:r>
              <a:rPr lang="ru-RU" sz="1200" dirty="0" smtClean="0"/>
              <a:t>112,7%).</a:t>
            </a:r>
            <a:endParaRPr lang="ru-RU" sz="1200" dirty="0"/>
          </a:p>
        </p:txBody>
      </p:sp>
      <p:graphicFrame>
        <p:nvGraphicFramePr>
          <p:cNvPr id="12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803657"/>
              </p:ext>
            </p:extLst>
          </p:nvPr>
        </p:nvGraphicFramePr>
        <p:xfrm>
          <a:off x="6117250" y="2766670"/>
          <a:ext cx="5536414" cy="169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949851"/>
              </p:ext>
            </p:extLst>
          </p:nvPr>
        </p:nvGraphicFramePr>
        <p:xfrm>
          <a:off x="6190839" y="4458576"/>
          <a:ext cx="5561845" cy="22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5714" y="80584"/>
            <a:ext cx="12043533" cy="399548"/>
            <a:chOff x="56" y="390"/>
            <a:chExt cx="12020571" cy="399548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6" y="390"/>
              <a:ext cx="12020571" cy="399548"/>
            </a:xfrm>
            <a:prstGeom prst="roundRect">
              <a:avLst/>
            </a:prstGeom>
            <a:solidFill>
              <a:schemeClr val="accent3"/>
            </a:solidFill>
            <a:ln w="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 txBox="1"/>
            <p:nvPr/>
          </p:nvSpPr>
          <p:spPr>
            <a:xfrm>
              <a:off x="19559" y="19894"/>
              <a:ext cx="12001068" cy="36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1">
              <a:noAutofit/>
            </a:bodyPr>
            <a:lstStyle/>
            <a:p>
              <a:pPr algn="ctr">
                <a:tabLst>
                  <a:tab pos="6013450" algn="l"/>
                </a:tabLst>
              </a:pPr>
              <a:r>
                <a:rPr lang="ru-RU" sz="1700" b="1" dirty="0"/>
                <a:t>Основные показатели социально-экономического развития г. Н.Новгорода за </a:t>
              </a:r>
              <a:r>
                <a:rPr lang="ru-RU" sz="1700" b="1" dirty="0" smtClean="0"/>
                <a:t>2023 год</a:t>
              </a:r>
              <a:endParaRPr lang="ru-RU" sz="1700" b="1" dirty="0"/>
            </a:p>
          </p:txBody>
        </p:sp>
      </p:grp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3033957501"/>
              </p:ext>
            </p:extLst>
          </p:nvPr>
        </p:nvGraphicFramePr>
        <p:xfrm>
          <a:off x="97766" y="91326"/>
          <a:ext cx="12094234" cy="39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253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дминистрация Нижний">
      <a:dk1>
        <a:srgbClr val="3F5170"/>
      </a:dk1>
      <a:lt1>
        <a:srgbClr val="FFFFFF"/>
      </a:lt1>
      <a:dk2>
        <a:srgbClr val="6B7C9B"/>
      </a:dk2>
      <a:lt2>
        <a:srgbClr val="F2F2F2"/>
      </a:lt2>
      <a:accent1>
        <a:srgbClr val="EF7D4B"/>
      </a:accent1>
      <a:accent2>
        <a:srgbClr val="B0C3E4"/>
      </a:accent2>
      <a:accent3>
        <a:srgbClr val="7BC3AA"/>
      </a:accent3>
      <a:accent4>
        <a:srgbClr val="9FE6CD"/>
      </a:accent4>
      <a:accent5>
        <a:srgbClr val="D6E7F8"/>
      </a:accent5>
      <a:accent6>
        <a:srgbClr val="D45731"/>
      </a:accent6>
      <a:hlink>
        <a:srgbClr val="6B7C9B"/>
      </a:hlink>
      <a:folHlink>
        <a:srgbClr val="0097A7"/>
      </a:folHlink>
    </a:clrScheme>
    <a:fontScheme name="Другая 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22082</TotalTime>
  <Words>2360</Words>
  <Application>Microsoft Office PowerPoint</Application>
  <PresentationFormat>Широкоэкранный</PresentationFormat>
  <Paragraphs>242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Кузнецова Ксения Сергеевна</dc:creator>
  <cp:lastModifiedBy>Зубкова Ирина Ивановна</cp:lastModifiedBy>
  <cp:revision>1896</cp:revision>
  <cp:lastPrinted>2024-08-30T09:59:15Z</cp:lastPrinted>
  <dcterms:created xsi:type="dcterms:W3CDTF">2020-08-30T06:20:20Z</dcterms:created>
  <dcterms:modified xsi:type="dcterms:W3CDTF">2024-08-30T11:21:50Z</dcterms:modified>
</cp:coreProperties>
</file>